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27E5-6CCD-4F5F-B8FE-6DF4F572FED5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99ADA-55DF-43BC-8C00-D0D68BD96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B43B1-EEBC-4519-A1DF-8C5E2E620C6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449B-E602-40A5-A29C-BA54917472A8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9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2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9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7" grpId="0" animBg="1"/>
      <p:bldP spid="10" grpId="0" animBg="1"/>
      <p:bldP spid="11" grpId="0" animBg="1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5B05-C8B3-492F-A375-D56758DCBF8F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B5A3-17D9-438D-A396-2B222850D3F2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9E35-AE66-438A-8E7F-34F795F05537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bldLvl="5">
        <p:tmplLst>
          <p:tmpl lvl="1">
            <p:tnLst>
              <p:par>
                <p:cTn presetID="2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8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2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8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3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8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4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8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5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8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DC4-8744-449A-A450-9345818A82DE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1E39-18B4-4746-B961-B3E5088E38C2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AAA5-EB51-4E93-8F61-99699BD32DAF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71CA-A25F-4389-8D54-6C7BDCE2E949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17A-0093-475E-A3B1-6FAFB28DF25B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C23-EBC2-447C-A210-73B949BB9646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93A3-D003-487C-9762-A05BAC353B43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E95106-BC3E-4FF4-850F-572146AEBC17}" type="datetime1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12E662-FE25-4827-AD09-748F431A5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600" b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b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b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_silverman\Music\Perry%20Mason%20Opening%20Theme_Intro%20-%20Clip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_silverman\Videos\A%20Few%20Good%20Men%20-%20Clip.wmv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David E. Silverman</a:t>
            </a:r>
          </a:p>
          <a:p>
            <a:r>
              <a:rPr lang="en-US" sz="2800" b="0" dirty="0" smtClean="0">
                <a:solidFill>
                  <a:schemeClr val="tx1"/>
                </a:solidFill>
              </a:rPr>
              <a:t>Brevard County Judge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Pretrial  Conferences  </a:t>
            </a:r>
            <a:br>
              <a:rPr lang="en-US" b="1" dirty="0" smtClean="0"/>
            </a:br>
            <a:r>
              <a:rPr lang="en-US" b="1" dirty="0" smtClean="0"/>
              <a:t>Small  Claims 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8768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3200" b="1" i="1" noProof="0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avidsilverman.com</a:t>
            </a:r>
          </a:p>
        </p:txBody>
      </p:sp>
      <p:pic>
        <p:nvPicPr>
          <p:cNvPr id="5" name="Perry Mason Opening Theme_Intro - 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1" uiExpand="1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David E. Silverman</a:t>
            </a:r>
          </a:p>
          <a:p>
            <a:r>
              <a:rPr lang="en-US" sz="2800" b="0" dirty="0" smtClean="0">
                <a:solidFill>
                  <a:schemeClr val="tx1"/>
                </a:solidFill>
              </a:rPr>
              <a:t>Brevard County Judge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Pretrial  Conferences  </a:t>
            </a:r>
            <a:br>
              <a:rPr lang="en-US" b="1" dirty="0" smtClean="0"/>
            </a:br>
            <a:r>
              <a:rPr lang="en-US" b="1" dirty="0" smtClean="0"/>
              <a:t>Small  Claims 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8768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3200" b="1" i="1" noProof="0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avidsilverman.com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Small Claims Cases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048000"/>
            <a:ext cx="7772400" cy="3352800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Up to $5,000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Plus – </a:t>
            </a:r>
          </a:p>
          <a:p>
            <a:pPr lvl="2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Court Costs</a:t>
            </a:r>
          </a:p>
          <a:p>
            <a:pPr lvl="2">
              <a:buClr>
                <a:schemeClr val="accent1">
                  <a:lumMod val="50000"/>
                </a:schemeClr>
              </a:buClr>
              <a:buNone/>
            </a:pPr>
            <a:r>
              <a:rPr lang="en-US" dirty="0" smtClean="0"/>
              <a:t>And if authorized by law or contract –</a:t>
            </a:r>
          </a:p>
          <a:p>
            <a:pPr lvl="2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/>
              <a:t>Interest</a:t>
            </a:r>
          </a:p>
          <a:p>
            <a:pPr lvl="2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/>
              <a:t>Attorney’s Fees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1524000"/>
            <a:ext cx="0" cy="129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5800" y="1524000"/>
            <a:ext cx="0" cy="129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0" y="1524000"/>
            <a:ext cx="0" cy="129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828800"/>
            <a:ext cx="1981200" cy="707886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Plaintiff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1828800"/>
            <a:ext cx="2590800" cy="707886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Defendant</a:t>
            </a:r>
            <a:endParaRPr lang="en-US" sz="4000" b="1" dirty="0"/>
          </a:p>
        </p:txBody>
      </p:sp>
      <p:pic>
        <p:nvPicPr>
          <p:cNvPr id="29" name="Picture 28" descr="my cousin vinni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267200" cy="2813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1905000"/>
            <a:ext cx="1295400" cy="707886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sues</a:t>
            </a:r>
            <a:endParaRPr lang="en-US" sz="40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2346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5" grpId="0" animBg="1"/>
      <p:bldP spid="26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C00000"/>
                </a:solidFill>
              </a:rPr>
              <a:t>Purposes of Mediation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3733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274320" tIns="0"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454C6"/>
              </a:buClr>
              <a:buSzPct val="65000"/>
              <a:buFont typeface="Wingdings" pitchFamily="2" charset="2"/>
              <a:buNone/>
            </a:pPr>
            <a:endParaRPr lang="en-US" sz="1400" dirty="0" smtClean="0">
              <a:solidFill>
                <a:srgbClr val="000000"/>
              </a:solidFill>
              <a:latin typeface="Tahoma" charset="0"/>
              <a:cs typeface="+mn-cs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  <a:cs typeface="+mn-cs"/>
              </a:rPr>
              <a:t> Sharing Perspectives</a:t>
            </a: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Clarifying Issues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Creating Alternatives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Reducing Trauma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00"/>
              </a:solidFill>
              <a:latin typeface="Tahoma" charset="0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vie trial -- inherit-the-w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04999"/>
            <a:ext cx="4648200" cy="3470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2346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Mediation Guidelines</a:t>
            </a:r>
            <a:endParaRPr 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2590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274320" tIns="0"/>
          <a:lstStyle/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Voluntary Resolution</a:t>
            </a: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Privileged Communications</a:t>
            </a:r>
            <a:endParaRPr lang="en-US" sz="3200" b="1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Respect Role of Mediator</a:t>
            </a:r>
            <a:endParaRPr lang="en-US" sz="2800" dirty="0" smtClean="0">
              <a:solidFill>
                <a:srgbClr val="000000"/>
              </a:solidFill>
              <a:latin typeface="Tahoma" charset="0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vie trial -- the caine mut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828800"/>
            <a:ext cx="4267200" cy="26819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2346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Settlement Form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vie trial -- red cor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4953000" cy="2786063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304800"/>
          <a:ext cx="4648200" cy="6017627"/>
        </p:xfrm>
        <a:graphic>
          <a:graphicData uri="http://schemas.openxmlformats.org/presentationml/2006/ole">
            <p:oleObj spid="_x0000_s1026" name="Acrobat Document" r:id="rId5" imgW="7776720" imgH="10046880" progId="AcroExch.Document.7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2346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72271"/>
            <a:ext cx="8991600" cy="67095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0" tIns="274320" rIns="457200" bIns="274320" rtlCol="0">
            <a:spAutoFit/>
          </a:bodyPr>
          <a:lstStyle/>
          <a:p>
            <a:pPr algn="ctr"/>
            <a:r>
              <a:rPr lang="en-US" sz="2400" b="1" dirty="0" smtClean="0"/>
              <a:t>Judgment</a:t>
            </a:r>
            <a:endParaRPr lang="en-US" sz="2400" dirty="0" smtClean="0"/>
          </a:p>
          <a:p>
            <a:pPr>
              <a:lnSpc>
                <a:spcPct val="125000"/>
              </a:lnSpc>
            </a:pPr>
            <a:r>
              <a:rPr lang="en-US" sz="2400" dirty="0" smtClean="0"/>
              <a:t>	</a:t>
            </a:r>
            <a:r>
              <a:rPr lang="en-US" sz="2400" dirty="0" smtClean="0"/>
              <a:t>Upon </a:t>
            </a:r>
            <a:r>
              <a:rPr lang="en-US" sz="2400" dirty="0" smtClean="0"/>
              <a:t>receipt of said affidavit, without further notice or hearing, the Court shall enter a final judgment for plaintiff’s recovery from the defendant of the amount due or to become due under the stipulation, together with: 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	1.   </a:t>
            </a:r>
            <a:r>
              <a:rPr lang="en-US" sz="3200" b="1" dirty="0" smtClean="0">
                <a:latin typeface="Times New Roman"/>
                <a:cs typeface="Times New Roman"/>
              </a:rPr>
              <a:t>□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/>
              <a:t>court </a:t>
            </a:r>
            <a:r>
              <a:rPr lang="en-US" sz="2400" dirty="0" smtClean="0"/>
              <a:t>costs to reopen the case.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	2.   </a:t>
            </a:r>
            <a:r>
              <a:rPr lang="en-US" sz="3200" b="1" dirty="0" smtClean="0">
                <a:latin typeface="Times New Roman"/>
                <a:cs typeface="Times New Roman"/>
              </a:rPr>
              <a:t>□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/>
              <a:t>interest </a:t>
            </a:r>
            <a:r>
              <a:rPr lang="en-US" sz="2400" dirty="0" smtClean="0"/>
              <a:t>on the balance due from the date of the default at _____% per year.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	3.   </a:t>
            </a:r>
            <a:r>
              <a:rPr lang="en-US" sz="3200" b="1" dirty="0" smtClean="0">
                <a:latin typeface="Times New Roman"/>
                <a:cs typeface="Times New Roman"/>
              </a:rPr>
              <a:t>□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/>
              <a:t>deferred </a:t>
            </a:r>
            <a:r>
              <a:rPr lang="en-US" sz="2400" dirty="0" smtClean="0"/>
              <a:t>prejudgment interest in the amount of $_____________.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	4.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□</a:t>
            </a:r>
            <a:r>
              <a:rPr lang="en-US" sz="2400" dirty="0" smtClean="0"/>
              <a:t>   reasonable </a:t>
            </a:r>
            <a:r>
              <a:rPr lang="en-US" sz="2400" dirty="0" smtClean="0"/>
              <a:t>attorney’s fees for reopening the case not to exceed </a:t>
            </a:r>
            <a:r>
              <a:rPr lang="en-US" sz="2400" dirty="0" smtClean="0"/>
              <a:t>$___________.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632222"/>
            <a:ext cx="8991600" cy="5539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pPr algn="ctr"/>
            <a:r>
              <a:rPr lang="en-US" sz="2400" b="1" dirty="0" smtClean="0"/>
              <a:t>Payment </a:t>
            </a:r>
            <a:r>
              <a:rPr lang="en-US" sz="2400" b="1" dirty="0" smtClean="0"/>
              <a:t>Terms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The </a:t>
            </a:r>
            <a:r>
              <a:rPr lang="en-US" sz="2400" dirty="0" smtClean="0"/>
              <a:t>defendant shall pay to the plaintiff the Total indicated above,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1. </a:t>
            </a:r>
            <a:r>
              <a:rPr lang="en-US" sz="3200" b="1" dirty="0" smtClean="0">
                <a:latin typeface="Times New Roman"/>
                <a:cs typeface="Times New Roman"/>
              </a:rPr>
              <a:t>□ </a:t>
            </a:r>
            <a:r>
              <a:rPr lang="en-US" sz="2400" dirty="0" smtClean="0"/>
              <a:t>together with interest of _______% on the outstanding balance, payments being applied first to interest.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2.  </a:t>
            </a:r>
            <a:r>
              <a:rPr lang="en-US" sz="3200" b="1" dirty="0" smtClean="0">
                <a:latin typeface="Times New Roman"/>
                <a:cs typeface="Times New Roman"/>
              </a:rPr>
              <a:t>□   </a:t>
            </a:r>
            <a:r>
              <a:rPr lang="en-US" sz="2400" dirty="0" smtClean="0"/>
              <a:t>no </a:t>
            </a:r>
            <a:r>
              <a:rPr lang="en-US" sz="2400" dirty="0" smtClean="0"/>
              <a:t>interest on the Total unless defendant defaults in payment.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The </a:t>
            </a:r>
            <a:r>
              <a:rPr lang="en-US" sz="2400" dirty="0" smtClean="0"/>
              <a:t>defendant shall pay plaintiff $________________ monthly starting on _________________________ with each payment being due on the _______ day of each month.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295400"/>
            <a:ext cx="8991600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0" tIns="457200" rIns="457200" bIns="91440" rtlCol="0">
            <a:spAutoFit/>
          </a:bodyPr>
          <a:lstStyle/>
          <a:p>
            <a:pPr algn="ctr"/>
            <a:r>
              <a:rPr lang="en-US" sz="2400" b="1" dirty="0" smtClean="0"/>
              <a:t>Stipulation </a:t>
            </a:r>
            <a:r>
              <a:rPr lang="en-US" sz="2400" b="1" dirty="0" smtClean="0"/>
              <a:t>for </a:t>
            </a:r>
            <a:r>
              <a:rPr lang="en-US" sz="2400" b="1" dirty="0" smtClean="0"/>
              <a:t>Payment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The </a:t>
            </a:r>
            <a:r>
              <a:rPr lang="en-US" sz="2400" dirty="0" smtClean="0"/>
              <a:t>parties agree and stipulate to the following terms.  The defendant shall pay the plaintiff, the following: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$_________for </a:t>
            </a:r>
            <a:r>
              <a:rPr lang="en-US" sz="2400" dirty="0" smtClean="0"/>
              <a:t>principal 	</a:t>
            </a:r>
            <a:r>
              <a:rPr lang="en-US" sz="2400" dirty="0" smtClean="0"/>
              <a:t>	$_________for </a:t>
            </a:r>
            <a:r>
              <a:rPr lang="en-US" sz="2400" dirty="0" smtClean="0"/>
              <a:t>interest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$_________for </a:t>
            </a:r>
            <a:r>
              <a:rPr lang="en-US" sz="2400" dirty="0" smtClean="0"/>
              <a:t>costs	</a:t>
            </a:r>
            <a:r>
              <a:rPr lang="en-US" sz="2400" dirty="0" smtClean="0"/>
              <a:t>	$_________for </a:t>
            </a:r>
            <a:r>
              <a:rPr lang="en-US" sz="2400" dirty="0" smtClean="0"/>
              <a:t>attorney’s fees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Total 	$__________________________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Pretrial Conference Order</a:t>
            </a:r>
            <a:endParaRPr 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274320" tIns="0"/>
          <a:lstStyle/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Nature of the Claim</a:t>
            </a: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Time Reserved </a:t>
            </a: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Trial Date, Time and Place</a:t>
            </a: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Evidentiary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Stipulations</a:t>
            </a:r>
            <a:endParaRPr lang="en-US" sz="3200" b="1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+mn-cs"/>
              </a:rPr>
              <a:t> Discovery Obligations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vie trial -- to kill a mockingbi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828800"/>
            <a:ext cx="4114800" cy="3118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1584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Trial</a:t>
            </a:r>
            <a:endParaRPr 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3733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274320" tIns="0"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Witnesses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Testimony</a:t>
            </a: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Personal Knowledge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endParaRPr lang="en-US" sz="3200" dirty="0" smtClean="0">
              <a:solidFill>
                <a:prstClr val="black"/>
              </a:solidFill>
              <a:latin typeface="Arial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Documents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Business Records</a:t>
            </a:r>
          </a:p>
          <a:p>
            <a:pPr marL="731520" lvl="1" indent="-274320">
              <a:spcBef>
                <a:spcPts val="600"/>
              </a:spcBef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Affidavits and Estimates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vie trials - The_Verdi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28800"/>
            <a:ext cx="4648200" cy="30342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1584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9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 Few Good Men - Clip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981200" y="1905000"/>
            <a:ext cx="5334000" cy="3000375"/>
          </a:xfrm>
          <a:prstGeom prst="rect">
            <a:avLst/>
          </a:prstGeom>
        </p:spPr>
      </p:pic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Judgment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2209800"/>
            <a:ext cx="5334000" cy="0"/>
          </a:xfrm>
          <a:prstGeom prst="line">
            <a:avLst/>
          </a:prstGeom>
          <a:ln w="590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10400" y="1905000"/>
            <a:ext cx="0" cy="3048000"/>
          </a:xfrm>
          <a:prstGeom prst="line">
            <a:avLst/>
          </a:prstGeom>
          <a:ln w="635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4648200"/>
            <a:ext cx="5334000" cy="0"/>
          </a:xfrm>
          <a:prstGeom prst="line">
            <a:avLst/>
          </a:prstGeom>
          <a:ln w="590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86000" y="1905000"/>
            <a:ext cx="0" cy="3048000"/>
          </a:xfrm>
          <a:prstGeom prst="line">
            <a:avLst/>
          </a:prstGeom>
          <a:ln w="635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152400"/>
          <a:ext cx="4911512" cy="6355878"/>
        </p:xfrm>
        <a:graphic>
          <a:graphicData uri="http://schemas.openxmlformats.org/presentationml/2006/ole">
            <p:oleObj spid="_x0000_s2050" name="Acrobat Document" r:id="rId6" imgW="7776720" imgH="10046880" progId="AcroExch.Document.7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457200"/>
            <a:ext cx="8991600" cy="566308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457200" tIns="457200" rIns="457200" bIns="457200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It is hereby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ORDERED and ADJUDGED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that the Plaintiff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2800" b="1" dirty="0" smtClean="0">
                <a:latin typeface="Times New Roman"/>
              </a:rPr>
              <a:t>Plaintiff’s name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],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recover from Defendant,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[Defendant’s name], </a:t>
            </a: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Amount]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for principal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, </a:t>
            </a: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Amount]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for court costs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and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Amount]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for prejudgment interest, 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 total recovery of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[Amount], </a:t>
            </a: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which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shall bear interest at the rate established pursuant to § 55.03, Fla. Stat., until such time as this judgment is satisfied. 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	For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all of the above sums </a:t>
            </a:r>
            <a:r>
              <a:rPr lang="en-US" sz="2800" b="1" dirty="0" smtClean="0">
                <a:latin typeface="Times New Roman"/>
              </a:rPr>
              <a:t>let execution issue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" y="1676400"/>
            <a:ext cx="8991600" cy="35086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457200" tIns="457200" rIns="457200" bIns="45720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It is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hereby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ORDERED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ADJUDGED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that the Defendant shall complete a Form 7.343, Fact Information Sheet, under oath and return it to the [Plaintiff] [Plaintiff’s attorney] within 45 days of this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Final Judgment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, unless this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Final Judgment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is satisfied or a motion for new trial or notice of appeal is filed. 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2346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57347" grpId="0" build="p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8486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Collection</a:t>
            </a:r>
            <a:endParaRPr 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4495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274320" tIns="0"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Levy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Real Estate, Motor Vehicle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endParaRPr lang="en-US" sz="3200" dirty="0" smtClean="0">
              <a:solidFill>
                <a:prstClr val="black"/>
              </a:solidFill>
              <a:latin typeface="Arial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Garnishment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Wages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, Salary, Bank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Accounts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endParaRPr lang="en-US" sz="3200" b="1" dirty="0" smtClean="0">
              <a:solidFill>
                <a:prstClr val="black"/>
              </a:solidFill>
              <a:latin typeface="Arial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3200" b="1" dirty="0" smtClean="0">
                <a:solidFill>
                  <a:prstClr val="black"/>
                </a:solidFill>
                <a:latin typeface="Arial"/>
              </a:rPr>
              <a:t> Exemptions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Homestead, Social Security, </a:t>
            </a:r>
          </a:p>
          <a:p>
            <a:pPr marL="731520" lvl="1" indent="-274320">
              <a:buClr>
                <a:srgbClr val="D34817"/>
              </a:buClr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Head of Household, Other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24000"/>
            <a:ext cx="716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vie trials - 12 angry 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828800"/>
            <a:ext cx="4648200" cy="27889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477000"/>
            <a:ext cx="158496" cy="190500"/>
          </a:xfrm>
        </p:spPr>
        <p:txBody>
          <a:bodyPr/>
          <a:lstStyle/>
          <a:p>
            <a:fld id="{3712E662-FE25-4827-AD09-748F431A5C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9" grpId="0" uiExpand="1" build="p" bldLvl="5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1311</TotalTime>
  <Words>171</Words>
  <Application>Microsoft Office PowerPoint</Application>
  <PresentationFormat>On-screen Show (4:3)</PresentationFormat>
  <Paragraphs>93</Paragraphs>
  <Slides>10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Equity</vt:lpstr>
      <vt:lpstr>Acrobat Document</vt:lpstr>
      <vt:lpstr>Pretrial  Conferences   Small  Claims  </vt:lpstr>
      <vt:lpstr>Small Claims Cases</vt:lpstr>
      <vt:lpstr>Slide 3</vt:lpstr>
      <vt:lpstr>Slide 4</vt:lpstr>
      <vt:lpstr>Slide 5</vt:lpstr>
      <vt:lpstr>Slide 6</vt:lpstr>
      <vt:lpstr>Slide 7</vt:lpstr>
      <vt:lpstr>Slide 8</vt:lpstr>
      <vt:lpstr>Slide 9</vt:lpstr>
      <vt:lpstr>Pretrial  Conferences   Small  Claims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Pretrial  Conferences   Small  Claims</dc:title>
  <dc:creator>d_silverman</dc:creator>
  <cp:lastModifiedBy>d_silverman</cp:lastModifiedBy>
  <cp:revision>28</cp:revision>
  <dcterms:created xsi:type="dcterms:W3CDTF">2012-07-20T05:14:59Z</dcterms:created>
  <dcterms:modified xsi:type="dcterms:W3CDTF">2013-01-18T07:59:33Z</dcterms:modified>
</cp:coreProperties>
</file>