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 id="2147483798" r:id="rId2"/>
    <p:sldMasterId id="2147483826" r:id="rId3"/>
  </p:sldMasterIdLst>
  <p:notesMasterIdLst>
    <p:notesMasterId r:id="rId41"/>
  </p:notesMasterIdLst>
  <p:handoutMasterIdLst>
    <p:handoutMasterId r:id="rId42"/>
  </p:handoutMasterIdLst>
  <p:sldIdLst>
    <p:sldId id="318" r:id="rId4"/>
    <p:sldId id="302" r:id="rId5"/>
    <p:sldId id="367" r:id="rId6"/>
    <p:sldId id="332" r:id="rId7"/>
    <p:sldId id="333" r:id="rId8"/>
    <p:sldId id="289" r:id="rId9"/>
    <p:sldId id="342" r:id="rId10"/>
    <p:sldId id="376" r:id="rId11"/>
    <p:sldId id="357" r:id="rId12"/>
    <p:sldId id="350" r:id="rId13"/>
    <p:sldId id="351" r:id="rId14"/>
    <p:sldId id="327" r:id="rId15"/>
    <p:sldId id="352" r:id="rId16"/>
    <p:sldId id="306" r:id="rId17"/>
    <p:sldId id="375" r:id="rId18"/>
    <p:sldId id="344" r:id="rId19"/>
    <p:sldId id="345" r:id="rId20"/>
    <p:sldId id="299" r:id="rId21"/>
    <p:sldId id="335" r:id="rId22"/>
    <p:sldId id="336" r:id="rId23"/>
    <p:sldId id="339" r:id="rId24"/>
    <p:sldId id="337" r:id="rId25"/>
    <p:sldId id="340" r:id="rId26"/>
    <p:sldId id="341" r:id="rId27"/>
    <p:sldId id="366" r:id="rId28"/>
    <p:sldId id="310" r:id="rId29"/>
    <p:sldId id="309" r:id="rId30"/>
    <p:sldId id="266" r:id="rId31"/>
    <p:sldId id="314" r:id="rId32"/>
    <p:sldId id="264" r:id="rId33"/>
    <p:sldId id="262" r:id="rId34"/>
    <p:sldId id="353" r:id="rId35"/>
    <p:sldId id="354" r:id="rId36"/>
    <p:sldId id="260" r:id="rId37"/>
    <p:sldId id="258" r:id="rId38"/>
    <p:sldId id="362" r:id="rId39"/>
    <p:sldId id="275" r:id="rId4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50" autoAdjust="0"/>
    <p:restoredTop sz="94660"/>
  </p:normalViewPr>
  <p:slideViewPr>
    <p:cSldViewPr>
      <p:cViewPr varScale="1">
        <p:scale>
          <a:sx n="80" d="100"/>
          <a:sy n="80" d="100"/>
        </p:scale>
        <p:origin x="-802"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cs typeface="+mn-cs"/>
              </a:defRPr>
            </a:lvl1pPr>
          </a:lstStyle>
          <a:p>
            <a:pPr>
              <a:defRPr/>
            </a:pPr>
            <a:endParaRPr lang="en-US"/>
          </a:p>
        </p:txBody>
      </p:sp>
      <p:sp>
        <p:nvSpPr>
          <p:cNvPr id="113667"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cs typeface="+mn-cs"/>
              </a:defRPr>
            </a:lvl1pPr>
          </a:lstStyle>
          <a:p>
            <a:pPr>
              <a:defRPr/>
            </a:pPr>
            <a:endParaRPr lang="en-US"/>
          </a:p>
        </p:txBody>
      </p:sp>
      <p:sp>
        <p:nvSpPr>
          <p:cNvPr id="113668"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cs typeface="+mn-cs"/>
              </a:defRPr>
            </a:lvl1pPr>
          </a:lstStyle>
          <a:p>
            <a:pPr>
              <a:defRPr/>
            </a:pPr>
            <a:endParaRPr lang="en-US"/>
          </a:p>
        </p:txBody>
      </p:sp>
      <p:sp>
        <p:nvSpPr>
          <p:cNvPr id="113669"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cs typeface="+mn-cs"/>
              </a:defRPr>
            </a:lvl1pPr>
          </a:lstStyle>
          <a:p>
            <a:pPr>
              <a:defRPr/>
            </a:pPr>
            <a:fld id="{E6B0AF37-3FD5-4F11-867B-6FE14D7CF715}" type="slidenum">
              <a:rPr lang="en-US"/>
              <a:pPr>
                <a:defRPr/>
              </a:pPr>
              <a:t>‹#›</a:t>
            </a:fld>
            <a:endParaRPr lang="en-US"/>
          </a:p>
        </p:txBody>
      </p:sp>
    </p:spTree>
    <p:extLst>
      <p:ext uri="{BB962C8B-B14F-4D97-AF65-F5344CB8AC3E}">
        <p14:creationId xmlns:p14="http://schemas.microsoft.com/office/powerpoint/2010/main" xmlns="" val="2775064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cs typeface="+mn-cs"/>
              </a:defRPr>
            </a:lvl1pPr>
          </a:lstStyle>
          <a:p>
            <a:pPr>
              <a:defRPr/>
            </a:pPr>
            <a:endParaRPr lang="en-US"/>
          </a:p>
        </p:txBody>
      </p:sp>
      <p:sp>
        <p:nvSpPr>
          <p:cNvPr id="3075"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cs typeface="+mn-cs"/>
              </a:defRPr>
            </a:lvl1pPr>
          </a:lstStyle>
          <a:p>
            <a:pPr>
              <a:defRPr/>
            </a:pPr>
            <a:endParaRPr lang="en-US"/>
          </a:p>
        </p:txBody>
      </p:sp>
      <p:sp>
        <p:nvSpPr>
          <p:cNvPr id="4198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cs typeface="+mn-cs"/>
              </a:defRPr>
            </a:lvl1pPr>
          </a:lstStyle>
          <a:p>
            <a:pPr>
              <a:defRPr/>
            </a:pPr>
            <a:endParaRPr lang="en-US"/>
          </a:p>
        </p:txBody>
      </p:sp>
      <p:sp>
        <p:nvSpPr>
          <p:cNvPr id="307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cs typeface="+mn-cs"/>
              </a:defRPr>
            </a:lvl1pPr>
          </a:lstStyle>
          <a:p>
            <a:pPr>
              <a:defRPr/>
            </a:pPr>
            <a:fld id="{2B3E5CA5-ECD4-46B3-A964-185BFEF0BDC8}" type="slidenum">
              <a:rPr lang="en-US"/>
              <a:pPr>
                <a:defRPr/>
              </a:pPr>
              <a:t>‹#›</a:t>
            </a:fld>
            <a:endParaRPr lang="en-US"/>
          </a:p>
        </p:txBody>
      </p:sp>
    </p:spTree>
    <p:extLst>
      <p:ext uri="{BB962C8B-B14F-4D97-AF65-F5344CB8AC3E}">
        <p14:creationId xmlns:p14="http://schemas.microsoft.com/office/powerpoint/2010/main" xmlns="" val="39255358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A731BA73-0863-4697-9133-618C83DB035A}" type="slidenum">
              <a:rPr lang="en-US" smtClean="0"/>
              <a:pPr/>
              <a:t>2</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E2906D-93D6-4F46-8DEE-BD5EA3E30AFE}" type="slidenum">
              <a:rPr lang="en-US"/>
              <a:pPr/>
              <a:t>13</a:t>
            </a:fld>
            <a:endParaRPr lang="en-US"/>
          </a:p>
        </p:txBody>
      </p:sp>
      <p:sp>
        <p:nvSpPr>
          <p:cNvPr id="398338" name="Rectangle 2"/>
          <p:cNvSpPr>
            <a:spLocks noGrp="1" noRot="1" noChangeAspect="1" noChangeArrowheads="1" noTextEdit="1"/>
          </p:cNvSpPr>
          <p:nvPr>
            <p:ph type="sldImg"/>
          </p:nvPr>
        </p:nvSpPr>
        <p:spPr>
          <a:ln/>
        </p:spPr>
      </p:sp>
      <p:sp>
        <p:nvSpPr>
          <p:cNvPr id="398339" name="Rectangle 3"/>
          <p:cNvSpPr>
            <a:spLocks noGrp="1" noChangeArrowheads="1"/>
          </p:cNvSpPr>
          <p:nvPr>
            <p:ph type="body" idx="1"/>
          </p:nvPr>
        </p:nvSpPr>
        <p:spPr/>
        <p:txBody>
          <a:bodyPr/>
          <a:lstStyle/>
          <a:p>
            <a:endParaRPr lang="en-US" sz="14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F7AF34EE-4F42-4DEE-9FED-828870FE395A}" type="slidenum">
              <a:rPr lang="en-US" smtClean="0"/>
              <a:pPr/>
              <a:t>14</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C22A5B42-7EFA-469D-A33A-C172E8188BAF}" type="slidenum">
              <a:rPr lang="en-US" smtClean="0">
                <a:solidFill>
                  <a:prstClr val="black"/>
                </a:solidFill>
              </a:rPr>
              <a:pPr/>
              <a:t>16</a:t>
            </a:fld>
            <a:endParaRPr lang="en-US" smtClean="0">
              <a:solidFill>
                <a:prstClr val="black"/>
              </a:solidFill>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11A0682D-4939-4458-BA8B-907E92E70947}" type="slidenum">
              <a:rPr lang="en-US" smtClean="0">
                <a:solidFill>
                  <a:prstClr val="black"/>
                </a:solidFill>
              </a:rPr>
              <a:pPr/>
              <a:t>17</a:t>
            </a:fld>
            <a:endParaRPr lang="en-US" smtClean="0">
              <a:solidFill>
                <a:prstClr val="black"/>
              </a:solidFill>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02FF6847-FDC4-4EA6-9274-23E9E0069A6A}" type="slidenum">
              <a:rPr lang="en-US" smtClean="0"/>
              <a:pPr/>
              <a:t>18</a:t>
            </a:fld>
            <a:endParaRPr 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1C42D9-7EFC-4DB8-BFDF-01DA9491751C}" type="slidenum">
              <a:rPr lang="en-US">
                <a:solidFill>
                  <a:prstClr val="black"/>
                </a:solidFill>
              </a:rPr>
              <a:pPr/>
              <a:t>20</a:t>
            </a:fld>
            <a:endParaRPr lang="en-US">
              <a:solidFill>
                <a:prstClr val="black"/>
              </a:solidFill>
            </a:endParaRPr>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04CA93-4648-4951-B879-84B6EEE556DA}" type="slidenum">
              <a:rPr lang="en-US">
                <a:solidFill>
                  <a:prstClr val="black"/>
                </a:solidFill>
              </a:rPr>
              <a:pPr/>
              <a:t>22</a:t>
            </a:fld>
            <a:endParaRPr lang="en-US">
              <a:solidFill>
                <a:prstClr val="black"/>
              </a:solidFill>
            </a:endParaRPr>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AE2779-F4D4-4702-BD8F-48C56A6EA40F}" type="slidenum">
              <a:rPr lang="en-US">
                <a:solidFill>
                  <a:prstClr val="black"/>
                </a:solidFill>
              </a:rPr>
              <a:pPr/>
              <a:t>23</a:t>
            </a:fld>
            <a:endParaRPr lang="en-US">
              <a:solidFill>
                <a:prstClr val="black"/>
              </a:solidFill>
            </a:endParaRP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ADA11E-AF7F-430E-A361-B2E03E334B33}" type="slidenum">
              <a:rPr lang="en-US">
                <a:solidFill>
                  <a:prstClr val="black"/>
                </a:solidFill>
              </a:rPr>
              <a:pPr/>
              <a:t>25</a:t>
            </a:fld>
            <a:endParaRPr lang="en-US">
              <a:solidFill>
                <a:prstClr val="black"/>
              </a:solidFill>
            </a:endParaRPr>
          </a:p>
        </p:txBody>
      </p:sp>
      <p:sp>
        <p:nvSpPr>
          <p:cNvPr id="400386" name="Rectangle 2"/>
          <p:cNvSpPr>
            <a:spLocks noGrp="1" noRot="1" noChangeAspect="1" noChangeArrowheads="1" noTextEdit="1"/>
          </p:cNvSpPr>
          <p:nvPr>
            <p:ph type="sldImg"/>
          </p:nvPr>
        </p:nvSpPr>
        <p:spPr>
          <a:ln/>
        </p:spPr>
      </p:sp>
      <p:sp>
        <p:nvSpPr>
          <p:cNvPr id="400387" name="Rectangle 3"/>
          <p:cNvSpPr>
            <a:spLocks noGrp="1" noChangeArrowheads="1"/>
          </p:cNvSpPr>
          <p:nvPr>
            <p:ph type="body" idx="1"/>
          </p:nvPr>
        </p:nvSpPr>
        <p:spPr>
          <a:xfrm>
            <a:off x="623147" y="4343400"/>
            <a:ext cx="5686213" cy="4575175"/>
          </a:xfrm>
        </p:spPr>
        <p:txBody>
          <a:bodyPr/>
          <a:lstStyle/>
          <a:p>
            <a:pPr marL="232943" indent="-232943"/>
            <a:endParaRPr lang="en-US" sz="1400"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lnSpcReduction="10000"/>
          </a:bodyPr>
          <a:lstStyle/>
          <a:p>
            <a:pPr eaLnBrk="1" hangingPunct="1">
              <a:defRPr/>
            </a:pPr>
            <a:endParaRPr lang="en-US" dirty="0"/>
          </a:p>
        </p:txBody>
      </p:sp>
      <p:sp>
        <p:nvSpPr>
          <p:cNvPr id="58372" name="Slide Number Placeholder 3"/>
          <p:cNvSpPr>
            <a:spLocks noGrp="1"/>
          </p:cNvSpPr>
          <p:nvPr>
            <p:ph type="sldNum" sz="quarter" idx="5"/>
          </p:nvPr>
        </p:nvSpPr>
        <p:spPr>
          <a:noFill/>
        </p:spPr>
        <p:txBody>
          <a:bodyPr/>
          <a:lstStyle/>
          <a:p>
            <a:fld id="{95D53A75-2DF3-4E89-B7D8-E0B461EE2327}" type="slidenum">
              <a:rPr lang="en-US" smtClean="0"/>
              <a:pPr/>
              <a:t>27</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F552E1-39D8-4B9F-A8AA-FCD9261102A9}" type="slidenum">
              <a:rPr lang="en-US">
                <a:solidFill>
                  <a:prstClr val="black"/>
                </a:solidFill>
              </a:rPr>
              <a:pPr/>
              <a:t>4</a:t>
            </a:fld>
            <a:endParaRPr lang="en-US">
              <a:solidFill>
                <a:prstClr val="black"/>
              </a:solidFill>
            </a:endParaRPr>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77B61606-7276-44C8-B631-64DA0E2A9531}" type="slidenum">
              <a:rPr lang="en-US" smtClean="0"/>
              <a:pPr/>
              <a:t>28</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A97839E4-DEDB-49F0-B038-8E66B3EE2029}" type="slidenum">
              <a:rPr lang="en-US" smtClean="0"/>
              <a:pPr/>
              <a:t>30</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F99C5A81-3091-4BBF-A850-71B5A31AE383}" type="slidenum">
              <a:rPr lang="en-US" smtClean="0"/>
              <a:pPr/>
              <a:t>31</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9BE0D9-91E3-4D87-9053-BAB017B523BB}" type="slidenum">
              <a:rPr lang="en-US">
                <a:solidFill>
                  <a:prstClr val="black"/>
                </a:solidFill>
              </a:rPr>
              <a:pPr/>
              <a:t>32</a:t>
            </a:fld>
            <a:endParaRPr lang="en-US">
              <a:solidFill>
                <a:prstClr val="black"/>
              </a:solidFill>
            </a:endParaRPr>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b="1"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D0BAD0-A7CA-4260-B485-50BE28C062D7}" type="slidenum">
              <a:rPr lang="en-US">
                <a:solidFill>
                  <a:prstClr val="black"/>
                </a:solidFill>
              </a:rPr>
              <a:pPr/>
              <a:t>33</a:t>
            </a:fld>
            <a:endParaRPr lang="en-US">
              <a:solidFill>
                <a:prstClr val="black"/>
              </a:solidFill>
            </a:endParaRPr>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719C388D-3091-45D9-98DB-204305ABC99F}" type="slidenum">
              <a:rPr lang="en-US" smtClean="0"/>
              <a:pPr/>
              <a:t>34</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241BCC4E-2527-4B5F-98FE-BC4B7DA1DAB5}" type="slidenum">
              <a:rPr lang="en-US" smtClean="0"/>
              <a:pPr/>
              <a:t>35</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3890BB6D-E8AB-4A6E-997B-C5A547946DDF}" type="slidenum">
              <a:rPr lang="en-US" smtClean="0"/>
              <a:pPr/>
              <a:t>37</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8D43DF-18B3-44AF-BDA1-65A40E6EE1AC}" type="slidenum">
              <a:rPr lang="en-US">
                <a:solidFill>
                  <a:prstClr val="black"/>
                </a:solidFill>
              </a:rPr>
              <a:pPr/>
              <a:t>5</a:t>
            </a:fld>
            <a:endParaRPr lang="en-US">
              <a:solidFill>
                <a:prstClr val="black"/>
              </a:solidFill>
            </a:endParaRPr>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42D07CEC-337E-472D-9FCF-94DB55451AD4}" type="slidenum">
              <a:rPr lang="en-US" smtClean="0"/>
              <a:pPr/>
              <a:t>6</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F68BCC1E-59B4-41DF-B7B8-5881A9F02CB6}" type="slidenum">
              <a:rPr lang="en-US" smtClean="0"/>
              <a:pPr/>
              <a:t>7</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4968286B-81DD-4E6E-AA2B-3626B3A73D67}" type="slidenum">
              <a:rPr lang="en-US" smtClean="0">
                <a:solidFill>
                  <a:prstClr val="black"/>
                </a:solidFill>
              </a:rPr>
              <a:pPr/>
              <a:t>8</a:t>
            </a:fld>
            <a:endParaRPr lang="en-US" smtClean="0">
              <a:solidFill>
                <a:prstClr val="black"/>
              </a:solidFill>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9DB410-4764-4871-9D11-97EC2DFA8067}" type="slidenum">
              <a:rPr lang="en-US"/>
              <a:pPr/>
              <a:t>9</a:t>
            </a:fld>
            <a:endParaRPr lang="en-US" dirty="0"/>
          </a:p>
        </p:txBody>
      </p:sp>
      <p:sp>
        <p:nvSpPr>
          <p:cNvPr id="492546" name="Rectangle 2"/>
          <p:cNvSpPr>
            <a:spLocks noGrp="1" noRot="1" noChangeAspect="1" noChangeArrowheads="1" noTextEdit="1"/>
          </p:cNvSpPr>
          <p:nvPr>
            <p:ph type="sldImg"/>
          </p:nvPr>
        </p:nvSpPr>
        <p:spPr>
          <a:ln/>
        </p:spPr>
      </p:sp>
      <p:sp>
        <p:nvSpPr>
          <p:cNvPr id="4925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9DB410-4764-4871-9D11-97EC2DFA8067}" type="slidenum">
              <a:rPr lang="en-US"/>
              <a:pPr/>
              <a:t>10</a:t>
            </a:fld>
            <a:endParaRPr lang="en-US" dirty="0"/>
          </a:p>
        </p:txBody>
      </p:sp>
      <p:sp>
        <p:nvSpPr>
          <p:cNvPr id="492546" name="Rectangle 2"/>
          <p:cNvSpPr>
            <a:spLocks noGrp="1" noRot="1" noChangeAspect="1" noChangeArrowheads="1" noTextEdit="1"/>
          </p:cNvSpPr>
          <p:nvPr>
            <p:ph type="sldImg"/>
          </p:nvPr>
        </p:nvSpPr>
        <p:spPr>
          <a:ln/>
        </p:spPr>
      </p:sp>
      <p:sp>
        <p:nvSpPr>
          <p:cNvPr id="4925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19D56A-C299-4000-99A0-F673C1A76A37}" type="slidenum">
              <a:rPr lang="en-US"/>
              <a:pPr/>
              <a:t>11</a:t>
            </a:fld>
            <a:endParaRPr lang="en-US"/>
          </a:p>
        </p:txBody>
      </p:sp>
      <p:sp>
        <p:nvSpPr>
          <p:cNvPr id="490498" name="Rectangle 2"/>
          <p:cNvSpPr>
            <a:spLocks noGrp="1" noRot="1" noChangeAspect="1" noChangeArrowheads="1" noTextEdit="1"/>
          </p:cNvSpPr>
          <p:nvPr>
            <p:ph type="sldImg"/>
          </p:nvPr>
        </p:nvSpPr>
        <p:spPr>
          <a:ln/>
        </p:spPr>
      </p:sp>
      <p:sp>
        <p:nvSpPr>
          <p:cNvPr id="4904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93218"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39321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393220" name="Rectangle 4"/>
          <p:cNvSpPr>
            <a:spLocks noGrp="1" noChangeArrowheads="1"/>
          </p:cNvSpPr>
          <p:nvPr>
            <p:ph type="dt" sz="half" idx="2"/>
          </p:nvPr>
        </p:nvSpPr>
        <p:spPr>
          <a:xfrm>
            <a:off x="685800" y="6248400"/>
            <a:ext cx="1905000" cy="457200"/>
          </a:xfrm>
        </p:spPr>
        <p:txBody>
          <a:bodyPr/>
          <a:lstStyle>
            <a:lvl1pPr>
              <a:defRPr/>
            </a:lvl1pPr>
          </a:lstStyle>
          <a:p>
            <a:endParaRPr lang="en-US">
              <a:solidFill>
                <a:srgbClr val="000000"/>
              </a:solidFill>
            </a:endParaRPr>
          </a:p>
        </p:txBody>
      </p:sp>
      <p:sp>
        <p:nvSpPr>
          <p:cNvPr id="393221" name="Rectangle 5"/>
          <p:cNvSpPr>
            <a:spLocks noGrp="1" noChangeArrowheads="1"/>
          </p:cNvSpPr>
          <p:nvPr>
            <p:ph type="ftr" sz="quarter" idx="3"/>
          </p:nvPr>
        </p:nvSpPr>
        <p:spPr>
          <a:xfrm>
            <a:off x="3124200" y="6248400"/>
            <a:ext cx="2895600" cy="457200"/>
          </a:xfrm>
        </p:spPr>
        <p:txBody>
          <a:bodyPr/>
          <a:lstStyle>
            <a:lvl1pPr>
              <a:defRPr/>
            </a:lvl1pPr>
          </a:lstStyle>
          <a:p>
            <a:endParaRPr lang="en-US">
              <a:solidFill>
                <a:srgbClr val="000000"/>
              </a:solidFill>
            </a:endParaRPr>
          </a:p>
        </p:txBody>
      </p:sp>
      <p:sp>
        <p:nvSpPr>
          <p:cNvPr id="393222" name="Rectangle 6"/>
          <p:cNvSpPr>
            <a:spLocks noGrp="1" noChangeArrowheads="1"/>
          </p:cNvSpPr>
          <p:nvPr>
            <p:ph type="sldNum" sz="quarter" idx="4"/>
          </p:nvPr>
        </p:nvSpPr>
        <p:spPr>
          <a:xfrm>
            <a:off x="6553200" y="6248400"/>
            <a:ext cx="1905000" cy="457200"/>
          </a:xfrm>
        </p:spPr>
        <p:txBody>
          <a:bodyPr/>
          <a:lstStyle>
            <a:lvl1pPr>
              <a:defRPr/>
            </a:lvl1pPr>
          </a:lstStyle>
          <a:p>
            <a:fld id="{32C3CD30-E3DC-4DB3-A55E-79E3EEB0342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118715735"/>
      </p:ext>
    </p:extLst>
  </p:cSld>
  <p:clrMapOvr>
    <a:masterClrMapping/>
  </p:clrMapOvr>
  <p:transition>
    <p:rand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9B173BF-9F02-472D-A78F-FC791850E1C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475881693"/>
      </p:ext>
    </p:extLst>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5425" y="304800"/>
            <a:ext cx="2001838"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6287"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EBAA3A8-225F-461F-AD57-8F0D3F51F9D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28114440"/>
      </p:ext>
    </p:extLst>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76263" y="304800"/>
            <a:ext cx="8001000" cy="12160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3438" y="17526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3438" y="39624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09600" y="6245225"/>
            <a:ext cx="1981200" cy="476250"/>
          </a:xfrm>
        </p:spPr>
        <p:txBody>
          <a:bodyPr/>
          <a:lstStyle>
            <a:lvl1pPr>
              <a:defRPr/>
            </a:lvl1pPr>
          </a:lstStyle>
          <a:p>
            <a:endParaRPr lang="en-US">
              <a:solidFill>
                <a:srgbClr val="000000"/>
              </a:solidFill>
            </a:endParaRPr>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solidFill>
                <a:srgbClr val="000000"/>
              </a:solidFill>
            </a:endParaRPr>
          </a:p>
        </p:txBody>
      </p:sp>
      <p:sp>
        <p:nvSpPr>
          <p:cNvPr id="8" name="Slide Number Placeholder 7"/>
          <p:cNvSpPr>
            <a:spLocks noGrp="1"/>
          </p:cNvSpPr>
          <p:nvPr>
            <p:ph type="sldNum" sz="quarter" idx="12"/>
          </p:nvPr>
        </p:nvSpPr>
        <p:spPr>
          <a:xfrm>
            <a:off x="6553200" y="6245225"/>
            <a:ext cx="1981200" cy="476250"/>
          </a:xfrm>
        </p:spPr>
        <p:txBody>
          <a:bodyPr/>
          <a:lstStyle>
            <a:lvl1pPr>
              <a:defRPr/>
            </a:lvl1pPr>
          </a:lstStyle>
          <a:p>
            <a:fld id="{8A4A2E58-7A52-4241-A58E-74055907879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995665361"/>
      </p:ext>
    </p:extLst>
  </p:cSld>
  <p:clrMapOvr>
    <a:masterClrMapping/>
  </p:clrMapOvr>
  <p:transition>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66738" y="304800"/>
            <a:ext cx="8010525"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09600" y="6245225"/>
            <a:ext cx="1981200" cy="476250"/>
          </a:xfrm>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a:xfrm>
            <a:off x="6553200" y="6245225"/>
            <a:ext cx="1981200" cy="476250"/>
          </a:xfrm>
        </p:spPr>
        <p:txBody>
          <a:bodyPr/>
          <a:lstStyle>
            <a:lvl1pPr>
              <a:defRPr/>
            </a:lvl1pPr>
          </a:lstStyle>
          <a:p>
            <a:fld id="{33F06F01-AE89-4A62-B7B7-F8E56C7BB0F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2547851031"/>
      </p:ext>
    </p:extLst>
  </p:cSld>
  <p:clrMapOvr>
    <a:masterClrMapping/>
  </p:clrMapOvr>
  <p:transition>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76263" y="304800"/>
            <a:ext cx="8001000" cy="1216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66738" y="1752600"/>
            <a:ext cx="8001000" cy="4267200"/>
          </a:xfrm>
        </p:spPr>
        <p:txBody>
          <a:bodyPr/>
          <a:lstStyle/>
          <a:p>
            <a:endParaRPr lang="en-US"/>
          </a:p>
        </p:txBody>
      </p:sp>
      <p:sp>
        <p:nvSpPr>
          <p:cNvPr id="4" name="Date Placeholder 3"/>
          <p:cNvSpPr>
            <a:spLocks noGrp="1"/>
          </p:cNvSpPr>
          <p:nvPr>
            <p:ph type="dt" sz="half" idx="10"/>
          </p:nvPr>
        </p:nvSpPr>
        <p:spPr>
          <a:xfrm>
            <a:off x="609600" y="6245225"/>
            <a:ext cx="1981200" cy="476250"/>
          </a:xfrm>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a:xfrm>
            <a:off x="6553200" y="6245225"/>
            <a:ext cx="1981200" cy="476250"/>
          </a:xfrm>
        </p:spPr>
        <p:txBody>
          <a:bodyPr/>
          <a:lstStyle>
            <a:lvl1pPr>
              <a:defRPr/>
            </a:lvl1pPr>
          </a:lstStyle>
          <a:p>
            <a:fld id="{76141D19-B351-4E26-8353-388E994B663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594190900"/>
      </p:ext>
    </p:extLst>
  </p:cSld>
  <p:clrMapOvr>
    <a:masterClrMapping/>
  </p:clrMapOvr>
  <p:transition>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45410"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145411"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145412" name="Rectangle 4"/>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145413" name="Rectangle 5"/>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145414" name="Rectangle 6"/>
          <p:cNvSpPr>
            <a:spLocks noGrp="1" noChangeArrowheads="1"/>
          </p:cNvSpPr>
          <p:nvPr>
            <p:ph type="sldNum" sz="quarter" idx="4"/>
          </p:nvPr>
        </p:nvSpPr>
        <p:spPr>
          <a:xfrm>
            <a:off x="6553200" y="6248400"/>
            <a:ext cx="1905000" cy="457200"/>
          </a:xfrm>
        </p:spPr>
        <p:txBody>
          <a:bodyPr/>
          <a:lstStyle>
            <a:lvl1pPr>
              <a:defRPr/>
            </a:lvl1pPr>
          </a:lstStyle>
          <a:p>
            <a:fld id="{61CB989D-60CC-4EDF-9E5D-09C48342C502}" type="slidenum">
              <a:rPr lang="en-US"/>
              <a:pPr/>
              <a:t>‹#›</a:t>
            </a:fld>
            <a:endParaRPr lang="en-US"/>
          </a:p>
        </p:txBody>
      </p:sp>
      <p:sp>
        <p:nvSpPr>
          <p:cNvPr id="145415"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sz="2400">
              <a:solidFill>
                <a:srgbClr val="000000"/>
              </a:solidFill>
              <a:latin typeface="Times New Roman" pitchFamily="18" charset="0"/>
              <a:cs typeface="+mn-cs"/>
            </a:endParaRPr>
          </a:p>
        </p:txBody>
      </p:sp>
    </p:spTree>
    <p:extLst>
      <p:ext uri="{BB962C8B-B14F-4D97-AF65-F5344CB8AC3E}">
        <p14:creationId xmlns:p14="http://schemas.microsoft.com/office/powerpoint/2010/main" xmlns="" val="276092576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CFC03F6-FA99-49DA-A11B-89F8E82FA9A6}" type="slidenum">
              <a:rPr lang="en-US"/>
              <a:pPr/>
              <a:t>‹#›</a:t>
            </a:fld>
            <a:endParaRPr lang="en-US"/>
          </a:p>
        </p:txBody>
      </p:sp>
    </p:spTree>
    <p:extLst>
      <p:ext uri="{BB962C8B-B14F-4D97-AF65-F5344CB8AC3E}">
        <p14:creationId xmlns:p14="http://schemas.microsoft.com/office/powerpoint/2010/main" xmlns="" val="245226616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8E389E6-049F-4141-8552-E9249DE07818}" type="slidenum">
              <a:rPr lang="en-US"/>
              <a:pPr/>
              <a:t>‹#›</a:t>
            </a:fld>
            <a:endParaRPr lang="en-US"/>
          </a:p>
        </p:txBody>
      </p:sp>
    </p:spTree>
    <p:extLst>
      <p:ext uri="{BB962C8B-B14F-4D97-AF65-F5344CB8AC3E}">
        <p14:creationId xmlns:p14="http://schemas.microsoft.com/office/powerpoint/2010/main" xmlns="" val="195676990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EB6E93A-0BCB-4DDB-8C69-826CDACDC45F}" type="slidenum">
              <a:rPr lang="en-US"/>
              <a:pPr/>
              <a:t>‹#›</a:t>
            </a:fld>
            <a:endParaRPr lang="en-US"/>
          </a:p>
        </p:txBody>
      </p:sp>
    </p:spTree>
    <p:extLst>
      <p:ext uri="{BB962C8B-B14F-4D97-AF65-F5344CB8AC3E}">
        <p14:creationId xmlns:p14="http://schemas.microsoft.com/office/powerpoint/2010/main" xmlns="" val="279005732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D3E06ED-5910-43F9-B1B9-C2AEB2FA8349}" type="slidenum">
              <a:rPr lang="en-US"/>
              <a:pPr/>
              <a:t>‹#›</a:t>
            </a:fld>
            <a:endParaRPr lang="en-US"/>
          </a:p>
        </p:txBody>
      </p:sp>
    </p:spTree>
    <p:extLst>
      <p:ext uri="{BB962C8B-B14F-4D97-AF65-F5344CB8AC3E}">
        <p14:creationId xmlns:p14="http://schemas.microsoft.com/office/powerpoint/2010/main" xmlns="" val="307445577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80A4D8F2-F787-486B-8AA4-72D093E6AF5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852074704"/>
      </p:ext>
    </p:extLst>
  </p:cSld>
  <p:clrMapOvr>
    <a:masterClrMapping/>
  </p:clrMapOvr>
  <p:transition>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CC92B8C-88C8-4EE2-8EA0-FEB469B26D95}" type="slidenum">
              <a:rPr lang="en-US"/>
              <a:pPr/>
              <a:t>‹#›</a:t>
            </a:fld>
            <a:endParaRPr lang="en-US"/>
          </a:p>
        </p:txBody>
      </p:sp>
    </p:spTree>
    <p:extLst>
      <p:ext uri="{BB962C8B-B14F-4D97-AF65-F5344CB8AC3E}">
        <p14:creationId xmlns:p14="http://schemas.microsoft.com/office/powerpoint/2010/main" xmlns="" val="383961230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19208F0-2DEB-477D-A02D-ABA426FADFC2}" type="slidenum">
              <a:rPr lang="en-US"/>
              <a:pPr/>
              <a:t>‹#›</a:t>
            </a:fld>
            <a:endParaRPr lang="en-US"/>
          </a:p>
        </p:txBody>
      </p:sp>
    </p:spTree>
    <p:extLst>
      <p:ext uri="{BB962C8B-B14F-4D97-AF65-F5344CB8AC3E}">
        <p14:creationId xmlns:p14="http://schemas.microsoft.com/office/powerpoint/2010/main" xmlns="" val="401960913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0067AD3-EDC6-4916-96B3-E2487A198C24}" type="slidenum">
              <a:rPr lang="en-US"/>
              <a:pPr/>
              <a:t>‹#›</a:t>
            </a:fld>
            <a:endParaRPr lang="en-US"/>
          </a:p>
        </p:txBody>
      </p:sp>
    </p:spTree>
    <p:extLst>
      <p:ext uri="{BB962C8B-B14F-4D97-AF65-F5344CB8AC3E}">
        <p14:creationId xmlns:p14="http://schemas.microsoft.com/office/powerpoint/2010/main" xmlns="" val="406338112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30B696B-B8CF-49C7-AEA6-908D505EF15A}" type="slidenum">
              <a:rPr lang="en-US"/>
              <a:pPr/>
              <a:t>‹#›</a:t>
            </a:fld>
            <a:endParaRPr lang="en-US"/>
          </a:p>
        </p:txBody>
      </p:sp>
    </p:spTree>
    <p:extLst>
      <p:ext uri="{BB962C8B-B14F-4D97-AF65-F5344CB8AC3E}">
        <p14:creationId xmlns:p14="http://schemas.microsoft.com/office/powerpoint/2010/main" xmlns="" val="9556588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BD1C49F-7593-441C-90C7-F31F11DD9DE0}" type="slidenum">
              <a:rPr lang="en-US"/>
              <a:pPr/>
              <a:t>‹#›</a:t>
            </a:fld>
            <a:endParaRPr lang="en-US"/>
          </a:p>
        </p:txBody>
      </p:sp>
    </p:spTree>
    <p:extLst>
      <p:ext uri="{BB962C8B-B14F-4D97-AF65-F5344CB8AC3E}">
        <p14:creationId xmlns:p14="http://schemas.microsoft.com/office/powerpoint/2010/main" xmlns="" val="359866421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345EE3-EE5C-4D88-AAEC-F2DF4C8C73EE}" type="slidenum">
              <a:rPr lang="en-US"/>
              <a:pPr/>
              <a:t>‹#›</a:t>
            </a:fld>
            <a:endParaRPr lang="en-US"/>
          </a:p>
        </p:txBody>
      </p:sp>
    </p:spTree>
    <p:extLst>
      <p:ext uri="{BB962C8B-B14F-4D97-AF65-F5344CB8AC3E}">
        <p14:creationId xmlns:p14="http://schemas.microsoft.com/office/powerpoint/2010/main" xmlns="" val="108883259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76263" y="304800"/>
            <a:ext cx="8001000" cy="12160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3438" y="17526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3438" y="39624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09600" y="6245225"/>
            <a:ext cx="1981200" cy="476250"/>
          </a:xfrm>
        </p:spPr>
        <p:txBody>
          <a:bodyPr/>
          <a:lstStyle>
            <a:lvl1pPr>
              <a:defRPr/>
            </a:lvl1pPr>
          </a:lstStyle>
          <a:p>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1981200" cy="476250"/>
          </a:xfrm>
        </p:spPr>
        <p:txBody>
          <a:bodyPr/>
          <a:lstStyle>
            <a:lvl1pPr>
              <a:defRPr/>
            </a:lvl1pPr>
          </a:lstStyle>
          <a:p>
            <a:fld id="{8A4A2E58-7A52-4241-A58E-74055907879C}" type="slidenum">
              <a:rPr lang="en-US"/>
              <a:pPr/>
              <a:t>‹#›</a:t>
            </a:fld>
            <a:endParaRPr lang="en-US"/>
          </a:p>
        </p:txBody>
      </p:sp>
    </p:spTree>
    <p:extLst>
      <p:ext uri="{BB962C8B-B14F-4D97-AF65-F5344CB8AC3E}">
        <p14:creationId xmlns:p14="http://schemas.microsoft.com/office/powerpoint/2010/main" xmlns="" val="109788169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66738" y="304800"/>
            <a:ext cx="8010525"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09600" y="6245225"/>
            <a:ext cx="19812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1981200" cy="476250"/>
          </a:xfrm>
        </p:spPr>
        <p:txBody>
          <a:bodyPr/>
          <a:lstStyle>
            <a:lvl1pPr>
              <a:defRPr/>
            </a:lvl1pPr>
          </a:lstStyle>
          <a:p>
            <a:fld id="{33F06F01-AE89-4A62-B7B7-F8E56C7BB0F1}" type="slidenum">
              <a:rPr lang="en-US"/>
              <a:pPr/>
              <a:t>‹#›</a:t>
            </a:fld>
            <a:endParaRPr lang="en-US"/>
          </a:p>
        </p:txBody>
      </p:sp>
    </p:spTree>
    <p:extLst>
      <p:ext uri="{BB962C8B-B14F-4D97-AF65-F5344CB8AC3E}">
        <p14:creationId xmlns:p14="http://schemas.microsoft.com/office/powerpoint/2010/main" xmlns="" val="348942851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45410"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145411"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145412" name="Rectangle 4"/>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145413" name="Rectangle 5"/>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145414" name="Rectangle 6"/>
          <p:cNvSpPr>
            <a:spLocks noGrp="1" noChangeArrowheads="1"/>
          </p:cNvSpPr>
          <p:nvPr>
            <p:ph type="sldNum" sz="quarter" idx="4"/>
          </p:nvPr>
        </p:nvSpPr>
        <p:spPr>
          <a:xfrm>
            <a:off x="6553200" y="6248400"/>
            <a:ext cx="1905000" cy="457200"/>
          </a:xfrm>
        </p:spPr>
        <p:txBody>
          <a:bodyPr/>
          <a:lstStyle>
            <a:lvl1pPr>
              <a:defRPr/>
            </a:lvl1pPr>
          </a:lstStyle>
          <a:p>
            <a:fld id="{61CB989D-60CC-4EDF-9E5D-09C48342C502}" type="slidenum">
              <a:rPr lang="en-US"/>
              <a:pPr/>
              <a:t>‹#›</a:t>
            </a:fld>
            <a:endParaRPr lang="en-US"/>
          </a:p>
        </p:txBody>
      </p:sp>
      <p:sp>
        <p:nvSpPr>
          <p:cNvPr id="145415"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sz="2400">
              <a:solidFill>
                <a:srgbClr val="000000"/>
              </a:solidFill>
              <a:latin typeface="Times New Roman" pitchFamily="18" charset="0"/>
              <a:cs typeface="+mn-cs"/>
            </a:endParaRPr>
          </a:p>
        </p:txBody>
      </p:sp>
    </p:spTree>
    <p:extLst>
      <p:ext uri="{BB962C8B-B14F-4D97-AF65-F5344CB8AC3E}">
        <p14:creationId xmlns:p14="http://schemas.microsoft.com/office/powerpoint/2010/main" xmlns="" val="240406867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CFC03F6-FA99-49DA-A11B-89F8E82FA9A6}" type="slidenum">
              <a:rPr lang="en-US"/>
              <a:pPr/>
              <a:t>‹#›</a:t>
            </a:fld>
            <a:endParaRPr lang="en-US"/>
          </a:p>
        </p:txBody>
      </p:sp>
    </p:spTree>
    <p:extLst>
      <p:ext uri="{BB962C8B-B14F-4D97-AF65-F5344CB8AC3E}">
        <p14:creationId xmlns:p14="http://schemas.microsoft.com/office/powerpoint/2010/main" xmlns="" val="301857103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E25B43D-8A56-49A9-8246-5095FD7E484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069509856"/>
      </p:ext>
    </p:extLst>
  </p:cSld>
  <p:clrMapOvr>
    <a:masterClrMapping/>
  </p:clrMapOvr>
  <p:transition>
    <p:random/>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8E389E6-049F-4141-8552-E9249DE07818}" type="slidenum">
              <a:rPr lang="en-US"/>
              <a:pPr/>
              <a:t>‹#›</a:t>
            </a:fld>
            <a:endParaRPr lang="en-US"/>
          </a:p>
        </p:txBody>
      </p:sp>
    </p:spTree>
    <p:extLst>
      <p:ext uri="{BB962C8B-B14F-4D97-AF65-F5344CB8AC3E}">
        <p14:creationId xmlns:p14="http://schemas.microsoft.com/office/powerpoint/2010/main" xmlns="" val="77972224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EB6E93A-0BCB-4DDB-8C69-826CDACDC45F}" type="slidenum">
              <a:rPr lang="en-US"/>
              <a:pPr/>
              <a:t>‹#›</a:t>
            </a:fld>
            <a:endParaRPr lang="en-US"/>
          </a:p>
        </p:txBody>
      </p:sp>
    </p:spTree>
    <p:extLst>
      <p:ext uri="{BB962C8B-B14F-4D97-AF65-F5344CB8AC3E}">
        <p14:creationId xmlns:p14="http://schemas.microsoft.com/office/powerpoint/2010/main" xmlns="" val="204973436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D3E06ED-5910-43F9-B1B9-C2AEB2FA8349}" type="slidenum">
              <a:rPr lang="en-US"/>
              <a:pPr/>
              <a:t>‹#›</a:t>
            </a:fld>
            <a:endParaRPr lang="en-US"/>
          </a:p>
        </p:txBody>
      </p:sp>
    </p:spTree>
    <p:extLst>
      <p:ext uri="{BB962C8B-B14F-4D97-AF65-F5344CB8AC3E}">
        <p14:creationId xmlns:p14="http://schemas.microsoft.com/office/powerpoint/2010/main" xmlns="" val="394387365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CC92B8C-88C8-4EE2-8EA0-FEB469B26D95}" type="slidenum">
              <a:rPr lang="en-US"/>
              <a:pPr/>
              <a:t>‹#›</a:t>
            </a:fld>
            <a:endParaRPr lang="en-US"/>
          </a:p>
        </p:txBody>
      </p:sp>
    </p:spTree>
    <p:extLst>
      <p:ext uri="{BB962C8B-B14F-4D97-AF65-F5344CB8AC3E}">
        <p14:creationId xmlns:p14="http://schemas.microsoft.com/office/powerpoint/2010/main" xmlns="" val="360022201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19208F0-2DEB-477D-A02D-ABA426FADFC2}" type="slidenum">
              <a:rPr lang="en-US"/>
              <a:pPr/>
              <a:t>‹#›</a:t>
            </a:fld>
            <a:endParaRPr lang="en-US"/>
          </a:p>
        </p:txBody>
      </p:sp>
    </p:spTree>
    <p:extLst>
      <p:ext uri="{BB962C8B-B14F-4D97-AF65-F5344CB8AC3E}">
        <p14:creationId xmlns:p14="http://schemas.microsoft.com/office/powerpoint/2010/main" xmlns="" val="11083009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0067AD3-EDC6-4916-96B3-E2487A198C24}" type="slidenum">
              <a:rPr lang="en-US"/>
              <a:pPr/>
              <a:t>‹#›</a:t>
            </a:fld>
            <a:endParaRPr lang="en-US"/>
          </a:p>
        </p:txBody>
      </p:sp>
    </p:spTree>
    <p:extLst>
      <p:ext uri="{BB962C8B-B14F-4D97-AF65-F5344CB8AC3E}">
        <p14:creationId xmlns:p14="http://schemas.microsoft.com/office/powerpoint/2010/main" xmlns="" val="156335027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30B696B-B8CF-49C7-AEA6-908D505EF15A}" type="slidenum">
              <a:rPr lang="en-US"/>
              <a:pPr/>
              <a:t>‹#›</a:t>
            </a:fld>
            <a:endParaRPr lang="en-US"/>
          </a:p>
        </p:txBody>
      </p:sp>
    </p:spTree>
    <p:extLst>
      <p:ext uri="{BB962C8B-B14F-4D97-AF65-F5344CB8AC3E}">
        <p14:creationId xmlns:p14="http://schemas.microsoft.com/office/powerpoint/2010/main" xmlns="" val="37416231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BD1C49F-7593-441C-90C7-F31F11DD9DE0}" type="slidenum">
              <a:rPr lang="en-US"/>
              <a:pPr/>
              <a:t>‹#›</a:t>
            </a:fld>
            <a:endParaRPr lang="en-US"/>
          </a:p>
        </p:txBody>
      </p:sp>
    </p:spTree>
    <p:extLst>
      <p:ext uri="{BB962C8B-B14F-4D97-AF65-F5344CB8AC3E}">
        <p14:creationId xmlns:p14="http://schemas.microsoft.com/office/powerpoint/2010/main" xmlns="" val="299044102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345EE3-EE5C-4D88-AAEC-F2DF4C8C73EE}" type="slidenum">
              <a:rPr lang="en-US"/>
              <a:pPr/>
              <a:t>‹#›</a:t>
            </a:fld>
            <a:endParaRPr lang="en-US"/>
          </a:p>
        </p:txBody>
      </p:sp>
    </p:spTree>
    <p:extLst>
      <p:ext uri="{BB962C8B-B14F-4D97-AF65-F5344CB8AC3E}">
        <p14:creationId xmlns:p14="http://schemas.microsoft.com/office/powerpoint/2010/main" xmlns="" val="1147550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76263" y="304800"/>
            <a:ext cx="8001000" cy="12160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3438" y="17526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3438" y="39624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09600" y="6245225"/>
            <a:ext cx="1981200" cy="476250"/>
          </a:xfrm>
        </p:spPr>
        <p:txBody>
          <a:bodyPr/>
          <a:lstStyle>
            <a:lvl1pPr>
              <a:defRPr/>
            </a:lvl1pPr>
          </a:lstStyle>
          <a:p>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1981200" cy="476250"/>
          </a:xfrm>
        </p:spPr>
        <p:txBody>
          <a:bodyPr/>
          <a:lstStyle>
            <a:lvl1pPr>
              <a:defRPr/>
            </a:lvl1pPr>
          </a:lstStyle>
          <a:p>
            <a:fld id="{8A4A2E58-7A52-4241-A58E-74055907879C}" type="slidenum">
              <a:rPr lang="en-US"/>
              <a:pPr/>
              <a:t>‹#›</a:t>
            </a:fld>
            <a:endParaRPr lang="en-US"/>
          </a:p>
        </p:txBody>
      </p:sp>
    </p:spTree>
    <p:extLst>
      <p:ext uri="{BB962C8B-B14F-4D97-AF65-F5344CB8AC3E}">
        <p14:creationId xmlns:p14="http://schemas.microsoft.com/office/powerpoint/2010/main" xmlns="" val="105470307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3C3AA06E-547D-4A71-B273-B315DEDC78B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2663449941"/>
      </p:ext>
    </p:extLst>
  </p:cSld>
  <p:clrMapOvr>
    <a:masterClrMapping/>
  </p:clrMapOvr>
  <p:transition>
    <p:random/>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66738" y="304800"/>
            <a:ext cx="8010525"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09600" y="6245225"/>
            <a:ext cx="19812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1981200" cy="476250"/>
          </a:xfrm>
        </p:spPr>
        <p:txBody>
          <a:bodyPr/>
          <a:lstStyle>
            <a:lvl1pPr>
              <a:defRPr/>
            </a:lvl1pPr>
          </a:lstStyle>
          <a:p>
            <a:fld id="{33F06F01-AE89-4A62-B7B7-F8E56C7BB0F1}" type="slidenum">
              <a:rPr lang="en-US"/>
              <a:pPr/>
              <a:t>‹#›</a:t>
            </a:fld>
            <a:endParaRPr lang="en-US"/>
          </a:p>
        </p:txBody>
      </p:sp>
    </p:spTree>
    <p:extLst>
      <p:ext uri="{BB962C8B-B14F-4D97-AF65-F5344CB8AC3E}">
        <p14:creationId xmlns:p14="http://schemas.microsoft.com/office/powerpoint/2010/main" xmlns="" val="382186634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3D2C0DA8-AB09-4257-AF2B-DBE1D387BF3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066966883"/>
      </p:ext>
    </p:extLst>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D00536C6-43CD-48CD-B191-8D342258ED2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116162292"/>
      </p:ext>
    </p:extLst>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3F0A703D-AEE5-4F9E-948A-B173694FFE4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151897190"/>
      </p:ext>
    </p:extLst>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0E15E721-E367-439E-8E31-46A315B8818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1984806554"/>
      </p:ext>
    </p:extLst>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235FABB0-D53F-4018-8785-FF77E92B9BF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xmlns="" val="311792732"/>
      </p:ext>
    </p:extLst>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392194" name="Rectangle 2"/>
          <p:cNvSpPr>
            <a:spLocks noGrp="1" noChangeArrowheads="1"/>
          </p:cNvSpPr>
          <p:nvPr>
            <p:ph type="title"/>
          </p:nvPr>
        </p:nvSpPr>
        <p:spPr bwMode="auto">
          <a:xfrm>
            <a:off x="576263"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92195"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9219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lgn="ctr" eaLnBrk="0" hangingPunct="0"/>
            <a:endParaRPr lang="en-US" sz="3200">
              <a:solidFill>
                <a:srgbClr val="000000"/>
              </a:solidFill>
              <a:latin typeface="Palatino Linotype" pitchFamily="18" charset="0"/>
              <a:cs typeface="+mn-cs"/>
            </a:endParaRPr>
          </a:p>
        </p:txBody>
      </p:sp>
      <p:sp>
        <p:nvSpPr>
          <p:cNvPr id="39219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solidFill>
                  <a:schemeClr val="tx1"/>
                </a:solidFill>
                <a:latin typeface="+mn-lt"/>
              </a:defRPr>
            </a:lvl1pPr>
          </a:lstStyle>
          <a:p>
            <a:endParaRPr lang="en-US">
              <a:solidFill>
                <a:srgbClr val="000000"/>
              </a:solidFill>
              <a:cs typeface="+mn-cs"/>
            </a:endParaRPr>
          </a:p>
        </p:txBody>
      </p:sp>
      <p:sp>
        <p:nvSpPr>
          <p:cNvPr id="39219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solidFill>
                  <a:schemeClr val="tx1"/>
                </a:solidFill>
                <a:latin typeface="+mn-lt"/>
              </a:defRPr>
            </a:lvl1pPr>
          </a:lstStyle>
          <a:p>
            <a:pPr algn="ctr"/>
            <a:endParaRPr lang="en-US">
              <a:solidFill>
                <a:srgbClr val="000000"/>
              </a:solidFill>
              <a:cs typeface="+mn-cs"/>
            </a:endParaRPr>
          </a:p>
        </p:txBody>
      </p:sp>
      <p:sp>
        <p:nvSpPr>
          <p:cNvPr id="39220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chemeClr val="tx1"/>
                </a:solidFill>
                <a:latin typeface="+mn-lt"/>
              </a:defRPr>
            </a:lvl1pPr>
          </a:lstStyle>
          <a:p>
            <a:fld id="{D23EEBF4-9D68-4D15-B349-3D29ED631232}" type="slidenum">
              <a:rPr lang="en-US">
                <a:solidFill>
                  <a:srgbClr val="000000"/>
                </a:solidFill>
                <a:cs typeface="+mn-cs"/>
              </a:rPr>
              <a:pPr/>
              <a:t>‹#›</a:t>
            </a:fld>
            <a:endParaRPr lang="en-US">
              <a:solidFill>
                <a:srgbClr val="000000"/>
              </a:solidFill>
              <a:cs typeface="+mn-cs"/>
            </a:endParaRPr>
          </a:p>
        </p:txBody>
      </p:sp>
      <p:sp>
        <p:nvSpPr>
          <p:cNvPr id="392196"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sz="2400">
              <a:solidFill>
                <a:srgbClr val="000000"/>
              </a:solidFill>
              <a:latin typeface="Times New Roman" pitchFamily="18" charset="0"/>
              <a:cs typeface="+mn-cs"/>
            </a:endParaRPr>
          </a:p>
        </p:txBody>
      </p:sp>
    </p:spTree>
    <p:extLst>
      <p:ext uri="{BB962C8B-B14F-4D97-AF65-F5344CB8AC3E}">
        <p14:creationId xmlns:p14="http://schemas.microsoft.com/office/powerpoint/2010/main" xmlns="" val="93131874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Lst>
  <p:transition>
    <p:random/>
  </p:transition>
  <p:timing>
    <p:tnLst>
      <p:par>
        <p:cTn id="1" dur="indefinite" restart="never" nodeType="tmRoot"/>
      </p:par>
    </p:tnLst>
  </p:timing>
  <p:hf hdr="0" ftr="0" dt="0"/>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defRPr>
      </a:lvl2pPr>
      <a:lvl3pPr algn="l" rtl="0" fontAlgn="base">
        <a:spcBef>
          <a:spcPct val="0"/>
        </a:spcBef>
        <a:spcAft>
          <a:spcPct val="0"/>
        </a:spcAft>
        <a:defRPr sz="3800">
          <a:solidFill>
            <a:schemeClr val="tx2"/>
          </a:solidFill>
          <a:latin typeface="Verdana" pitchFamily="34" charset="0"/>
        </a:defRPr>
      </a:lvl3pPr>
      <a:lvl4pPr algn="l" rtl="0" fontAlgn="base">
        <a:spcBef>
          <a:spcPct val="0"/>
        </a:spcBef>
        <a:spcAft>
          <a:spcPct val="0"/>
        </a:spcAft>
        <a:defRPr sz="3800">
          <a:solidFill>
            <a:schemeClr val="tx2"/>
          </a:solidFill>
          <a:latin typeface="Verdana" pitchFamily="34" charset="0"/>
        </a:defRPr>
      </a:lvl4pPr>
      <a:lvl5pPr algn="l" rtl="0" fontAlgn="base">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4438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4388"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sz="2400">
              <a:solidFill>
                <a:srgbClr val="000000"/>
              </a:solidFill>
              <a:latin typeface="Times New Roman" pitchFamily="18" charset="0"/>
              <a:cs typeface="+mn-cs"/>
            </a:endParaRPr>
          </a:p>
        </p:txBody>
      </p:sp>
      <p:sp>
        <p:nvSpPr>
          <p:cNvPr id="14438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eaLnBrk="0" hangingPunct="0"/>
            <a:endParaRPr lang="en-US">
              <a:solidFill>
                <a:srgbClr val="000000"/>
              </a:solidFill>
              <a:latin typeface="Verdana" pitchFamily="34" charset="0"/>
              <a:cs typeface="+mn-cs"/>
            </a:endParaRPr>
          </a:p>
        </p:txBody>
      </p:sp>
      <p:sp>
        <p:nvSpPr>
          <p:cNvPr id="144390"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solidFill>
                <a:srgbClr val="000000"/>
              </a:solidFill>
              <a:latin typeface="Verdana" pitchFamily="34" charset="0"/>
              <a:cs typeface="+mn-cs"/>
            </a:endParaRPr>
          </a:p>
        </p:txBody>
      </p:sp>
      <p:sp>
        <p:nvSpPr>
          <p:cNvPr id="144391"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vl1pPr>
          </a:lstStyle>
          <a:p>
            <a:endParaRPr lang="en-US">
              <a:solidFill>
                <a:srgbClr val="000000"/>
              </a:solidFill>
              <a:latin typeface="Verdana" pitchFamily="34" charset="0"/>
              <a:cs typeface="+mn-cs"/>
            </a:endParaRPr>
          </a:p>
        </p:txBody>
      </p:sp>
      <p:sp>
        <p:nvSpPr>
          <p:cNvPr id="144392"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fld id="{25D5A710-27BC-42A1-AF55-20FD31BABB28}" type="slidenum">
              <a:rPr lang="en-US">
                <a:solidFill>
                  <a:srgbClr val="000000"/>
                </a:solidFill>
                <a:latin typeface="Verdana" pitchFamily="34" charset="0"/>
                <a:cs typeface="+mn-cs"/>
              </a:rPr>
              <a:pPr/>
              <a:t>‹#›</a:t>
            </a:fld>
            <a:endParaRPr lang="en-US">
              <a:solidFill>
                <a:srgbClr val="000000"/>
              </a:solidFill>
              <a:latin typeface="Verdana" pitchFamily="34" charset="0"/>
              <a:cs typeface="+mn-cs"/>
            </a:endParaRPr>
          </a:p>
        </p:txBody>
      </p:sp>
    </p:spTree>
    <p:extLst>
      <p:ext uri="{BB962C8B-B14F-4D97-AF65-F5344CB8AC3E}">
        <p14:creationId xmlns:p14="http://schemas.microsoft.com/office/powerpoint/2010/main" xmlns="" val="546190818"/>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anim calcmode="lin" valueType="num">
                                      <p:cBhvr>
                                        <p:cTn id="7" dur="2000" fill="hold"/>
                                        <p:tgtEl>
                                          <p:spTgt spid="144387">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144387">
                                            <p:txEl>
                                              <p:pRg st="0" end="0"/>
                                            </p:txEl>
                                          </p:spTgt>
                                        </p:tgtEl>
                                        <p:attrNameLst>
                                          <p:attrName>ppt_h</p:attrName>
                                        </p:attrNameLst>
                                      </p:cBhvr>
                                      <p:tavLst>
                                        <p:tav tm="0">
                                          <p:val>
                                            <p:fltVal val="0"/>
                                          </p:val>
                                        </p:tav>
                                        <p:tav tm="100000">
                                          <p:val>
                                            <p:strVal val="#ppt_h"/>
                                          </p:val>
                                        </p:tav>
                                      </p:tavLst>
                                    </p:anim>
                                    <p:animEffect transition="in" filter="fade">
                                      <p:cBhvr>
                                        <p:cTn id="9" dur="2000"/>
                                        <p:tgtEl>
                                          <p:spTgt spid="144387">
                                            <p:txEl>
                                              <p:pRg st="0" end="0"/>
                                            </p:txEl>
                                          </p:spTgt>
                                        </p:tgtEl>
                                      </p:cBhvr>
                                    </p:animEffect>
                                  </p:childTnLst>
                                </p:cTn>
                              </p:par>
                            </p:childTnLst>
                          </p:cTn>
                        </p:par>
                        <p:par>
                          <p:cTn id="10" fill="hold">
                            <p:stCondLst>
                              <p:cond delay="2000"/>
                            </p:stCondLst>
                            <p:childTnLst>
                              <p:par>
                                <p:cTn id="11" presetID="53" presetClass="entr" presetSubtype="0" fill="hold" grpId="0" nodeType="afterEffect">
                                  <p:stCondLst>
                                    <p:cond delay="0"/>
                                  </p:stCondLst>
                                  <p:childTnLst>
                                    <p:set>
                                      <p:cBhvr>
                                        <p:cTn id="12" dur="1" fill="hold">
                                          <p:stCondLst>
                                            <p:cond delay="0"/>
                                          </p:stCondLst>
                                        </p:cTn>
                                        <p:tgtEl>
                                          <p:spTgt spid="144387">
                                            <p:txEl>
                                              <p:pRg st="1" end="1"/>
                                            </p:txEl>
                                          </p:spTgt>
                                        </p:tgtEl>
                                        <p:attrNameLst>
                                          <p:attrName>style.visibility</p:attrName>
                                        </p:attrNameLst>
                                      </p:cBhvr>
                                      <p:to>
                                        <p:strVal val="visible"/>
                                      </p:to>
                                    </p:set>
                                    <p:anim calcmode="lin" valueType="num">
                                      <p:cBhvr>
                                        <p:cTn id="13" dur="1000" fill="hold"/>
                                        <p:tgtEl>
                                          <p:spTgt spid="144387">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44387">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144387">
                                            <p:txEl>
                                              <p:pRg st="1" end="1"/>
                                            </p:txEl>
                                          </p:spTgt>
                                        </p:tgtEl>
                                      </p:cBhvr>
                                    </p:animEffect>
                                  </p:childTnLst>
                                </p:cTn>
                              </p:par>
                            </p:childTnLst>
                          </p:cTn>
                        </p:par>
                        <p:par>
                          <p:cTn id="16" fill="hold">
                            <p:stCondLst>
                              <p:cond delay="3000"/>
                            </p:stCondLst>
                            <p:childTnLst>
                              <p:par>
                                <p:cTn id="17" presetID="53" presetClass="entr" presetSubtype="0" fill="hold" grpId="0" nodeType="afterEffect">
                                  <p:stCondLst>
                                    <p:cond delay="0"/>
                                  </p:stCondLst>
                                  <p:childTnLst>
                                    <p:set>
                                      <p:cBhvr>
                                        <p:cTn id="18" dur="1" fill="hold">
                                          <p:stCondLst>
                                            <p:cond delay="0"/>
                                          </p:stCondLst>
                                        </p:cTn>
                                        <p:tgtEl>
                                          <p:spTgt spid="144387">
                                            <p:txEl>
                                              <p:pRg st="2" end="2"/>
                                            </p:txEl>
                                          </p:spTgt>
                                        </p:tgtEl>
                                        <p:attrNameLst>
                                          <p:attrName>style.visibility</p:attrName>
                                        </p:attrNameLst>
                                      </p:cBhvr>
                                      <p:to>
                                        <p:strVal val="visible"/>
                                      </p:to>
                                    </p:set>
                                    <p:anim calcmode="lin" valueType="num">
                                      <p:cBhvr>
                                        <p:cTn id="19" dur="500" fill="hold"/>
                                        <p:tgtEl>
                                          <p:spTgt spid="14438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44387">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144387">
                                            <p:txEl>
                                              <p:pRg st="2" end="2"/>
                                            </p:txEl>
                                          </p:spTgt>
                                        </p:tgtEl>
                                      </p:cBhvr>
                                    </p:animEffect>
                                  </p:childTnLst>
                                </p:cTn>
                              </p:par>
                            </p:childTnLst>
                          </p:cTn>
                        </p:par>
                        <p:par>
                          <p:cTn id="22" fill="hold">
                            <p:stCondLst>
                              <p:cond delay="3500"/>
                            </p:stCondLst>
                            <p:childTnLst>
                              <p:par>
                                <p:cTn id="23" presetID="53" presetClass="entr" presetSubtype="0" fill="hold" grpId="0" nodeType="afterEffect">
                                  <p:stCondLst>
                                    <p:cond delay="0"/>
                                  </p:stCondLst>
                                  <p:childTnLst>
                                    <p:set>
                                      <p:cBhvr>
                                        <p:cTn id="24" dur="1" fill="hold">
                                          <p:stCondLst>
                                            <p:cond delay="0"/>
                                          </p:stCondLst>
                                        </p:cTn>
                                        <p:tgtEl>
                                          <p:spTgt spid="144387">
                                            <p:txEl>
                                              <p:pRg st="3" end="3"/>
                                            </p:txEl>
                                          </p:spTgt>
                                        </p:tgtEl>
                                        <p:attrNameLst>
                                          <p:attrName>style.visibility</p:attrName>
                                        </p:attrNameLst>
                                      </p:cBhvr>
                                      <p:to>
                                        <p:strVal val="visible"/>
                                      </p:to>
                                    </p:set>
                                    <p:anim calcmode="lin" valueType="num">
                                      <p:cBhvr>
                                        <p:cTn id="25" dur="2000" fill="hold"/>
                                        <p:tgtEl>
                                          <p:spTgt spid="144387">
                                            <p:txEl>
                                              <p:pRg st="3" end="3"/>
                                            </p:txEl>
                                          </p:spTgt>
                                        </p:tgtEl>
                                        <p:attrNameLst>
                                          <p:attrName>ppt_w</p:attrName>
                                        </p:attrNameLst>
                                      </p:cBhvr>
                                      <p:tavLst>
                                        <p:tav tm="0">
                                          <p:val>
                                            <p:fltVal val="0"/>
                                          </p:val>
                                        </p:tav>
                                        <p:tav tm="100000">
                                          <p:val>
                                            <p:strVal val="#ppt_w"/>
                                          </p:val>
                                        </p:tav>
                                      </p:tavLst>
                                    </p:anim>
                                    <p:anim calcmode="lin" valueType="num">
                                      <p:cBhvr>
                                        <p:cTn id="26" dur="2000" fill="hold"/>
                                        <p:tgtEl>
                                          <p:spTgt spid="144387">
                                            <p:txEl>
                                              <p:pRg st="3" end="3"/>
                                            </p:txEl>
                                          </p:spTgt>
                                        </p:tgtEl>
                                        <p:attrNameLst>
                                          <p:attrName>ppt_h</p:attrName>
                                        </p:attrNameLst>
                                      </p:cBhvr>
                                      <p:tavLst>
                                        <p:tav tm="0">
                                          <p:val>
                                            <p:fltVal val="0"/>
                                          </p:val>
                                        </p:tav>
                                        <p:tav tm="100000">
                                          <p:val>
                                            <p:strVal val="#ppt_h"/>
                                          </p:val>
                                        </p:tav>
                                      </p:tavLst>
                                    </p:anim>
                                    <p:animEffect transition="in" filter="fade">
                                      <p:cBhvr>
                                        <p:cTn id="27" dur="2000"/>
                                        <p:tgtEl>
                                          <p:spTgt spid="144387">
                                            <p:txEl>
                                              <p:pRg st="3" end="3"/>
                                            </p:txEl>
                                          </p:spTgt>
                                        </p:tgtEl>
                                      </p:cBhvr>
                                    </p:animEffect>
                                  </p:childTnLst>
                                </p:cTn>
                              </p:par>
                            </p:childTnLst>
                          </p:cTn>
                        </p:par>
                        <p:par>
                          <p:cTn id="28" fill="hold">
                            <p:stCondLst>
                              <p:cond delay="5500"/>
                            </p:stCondLst>
                            <p:childTnLst>
                              <p:par>
                                <p:cTn id="29" presetID="53" presetClass="entr" presetSubtype="0" fill="hold" grpId="0" nodeType="afterEffect">
                                  <p:stCondLst>
                                    <p:cond delay="0"/>
                                  </p:stCondLst>
                                  <p:childTnLst>
                                    <p:set>
                                      <p:cBhvr>
                                        <p:cTn id="30" dur="1" fill="hold">
                                          <p:stCondLst>
                                            <p:cond delay="0"/>
                                          </p:stCondLst>
                                        </p:cTn>
                                        <p:tgtEl>
                                          <p:spTgt spid="144387">
                                            <p:txEl>
                                              <p:pRg st="4" end="4"/>
                                            </p:txEl>
                                          </p:spTgt>
                                        </p:tgtEl>
                                        <p:attrNameLst>
                                          <p:attrName>style.visibility</p:attrName>
                                        </p:attrNameLst>
                                      </p:cBhvr>
                                      <p:to>
                                        <p:strVal val="visible"/>
                                      </p:to>
                                    </p:set>
                                    <p:anim calcmode="lin" valueType="num">
                                      <p:cBhvr>
                                        <p:cTn id="31" dur="2000" fill="hold"/>
                                        <p:tgtEl>
                                          <p:spTgt spid="144387">
                                            <p:txEl>
                                              <p:pRg st="4" end="4"/>
                                            </p:txEl>
                                          </p:spTgt>
                                        </p:tgtEl>
                                        <p:attrNameLst>
                                          <p:attrName>ppt_w</p:attrName>
                                        </p:attrNameLst>
                                      </p:cBhvr>
                                      <p:tavLst>
                                        <p:tav tm="0">
                                          <p:val>
                                            <p:fltVal val="0"/>
                                          </p:val>
                                        </p:tav>
                                        <p:tav tm="100000">
                                          <p:val>
                                            <p:strVal val="#ppt_w"/>
                                          </p:val>
                                        </p:tav>
                                      </p:tavLst>
                                    </p:anim>
                                    <p:anim calcmode="lin" valueType="num">
                                      <p:cBhvr>
                                        <p:cTn id="32" dur="2000" fill="hold"/>
                                        <p:tgtEl>
                                          <p:spTgt spid="144387">
                                            <p:txEl>
                                              <p:pRg st="4" end="4"/>
                                            </p:txEl>
                                          </p:spTgt>
                                        </p:tgtEl>
                                        <p:attrNameLst>
                                          <p:attrName>ppt_h</p:attrName>
                                        </p:attrNameLst>
                                      </p:cBhvr>
                                      <p:tavLst>
                                        <p:tav tm="0">
                                          <p:val>
                                            <p:fltVal val="0"/>
                                          </p:val>
                                        </p:tav>
                                        <p:tav tm="100000">
                                          <p:val>
                                            <p:strVal val="#ppt_h"/>
                                          </p:val>
                                        </p:tav>
                                      </p:tavLst>
                                    </p:anim>
                                    <p:animEffect transition="in" filter="fade">
                                      <p:cBhvr>
                                        <p:cTn id="33" dur="2000"/>
                                        <p:tgtEl>
                                          <p:spTgt spid="144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p:tmplLst>
          <p:tmpl lvl="1">
            <p:tnLst>
              <p:par>
                <p:cTn presetID="53" presetClass="entr" presetSubtype="0" fill="hold" nodeType="afterEffect">
                  <p:stCondLst>
                    <p:cond delay="0"/>
                  </p:stCondLst>
                  <p:childTnLst>
                    <p:set>
                      <p:cBhvr>
                        <p:cTn dur="1" fill="hold">
                          <p:stCondLst>
                            <p:cond delay="0"/>
                          </p:stCondLst>
                        </p:cTn>
                        <p:tgtEl>
                          <p:spTgt spid="144387"/>
                        </p:tgtEl>
                        <p:attrNameLst>
                          <p:attrName>style.visibility</p:attrName>
                        </p:attrNameLst>
                      </p:cBhvr>
                      <p:to>
                        <p:strVal val="visible"/>
                      </p:to>
                    </p:set>
                    <p:anim calcmode="lin" valueType="num">
                      <p:cBhvr>
                        <p:cTn dur="2000" fill="hold"/>
                        <p:tgtEl>
                          <p:spTgt spid="144387"/>
                        </p:tgtEl>
                        <p:attrNameLst>
                          <p:attrName>ppt_w</p:attrName>
                        </p:attrNameLst>
                      </p:cBhvr>
                      <p:tavLst>
                        <p:tav tm="0">
                          <p:val>
                            <p:fltVal val="0"/>
                          </p:val>
                        </p:tav>
                        <p:tav tm="100000">
                          <p:val>
                            <p:strVal val="#ppt_w"/>
                          </p:val>
                        </p:tav>
                      </p:tavLst>
                    </p:anim>
                    <p:anim calcmode="lin" valueType="num">
                      <p:cBhvr>
                        <p:cTn dur="2000" fill="hold"/>
                        <p:tgtEl>
                          <p:spTgt spid="144387"/>
                        </p:tgtEl>
                        <p:attrNameLst>
                          <p:attrName>ppt_h</p:attrName>
                        </p:attrNameLst>
                      </p:cBhvr>
                      <p:tavLst>
                        <p:tav tm="0">
                          <p:val>
                            <p:fltVal val="0"/>
                          </p:val>
                        </p:tav>
                        <p:tav tm="100000">
                          <p:val>
                            <p:strVal val="#ppt_h"/>
                          </p:val>
                        </p:tav>
                      </p:tavLst>
                    </p:anim>
                    <p:animEffect transition="in" filter="fade">
                      <p:cBhvr>
                        <p:cTn dur="2000"/>
                        <p:tgtEl>
                          <p:spTgt spid="144387"/>
                        </p:tgtEl>
                      </p:cBhvr>
                    </p:animEffect>
                  </p:childTnLst>
                </p:cTn>
              </p:par>
            </p:tnLst>
          </p:tmpl>
          <p:tmpl lvl="2">
            <p:tnLst>
              <p:par>
                <p:cTn presetID="53" presetClass="entr" presetSubtype="0" fill="hold" nodeType="afterEffect">
                  <p:stCondLst>
                    <p:cond delay="0"/>
                  </p:stCondLst>
                  <p:childTnLst>
                    <p:set>
                      <p:cBhvr>
                        <p:cTn dur="1" fill="hold">
                          <p:stCondLst>
                            <p:cond delay="0"/>
                          </p:stCondLst>
                        </p:cTn>
                        <p:tgtEl>
                          <p:spTgt spid="144387"/>
                        </p:tgtEl>
                        <p:attrNameLst>
                          <p:attrName>style.visibility</p:attrName>
                        </p:attrNameLst>
                      </p:cBhvr>
                      <p:to>
                        <p:strVal val="visible"/>
                      </p:to>
                    </p:set>
                    <p:anim calcmode="lin" valueType="num">
                      <p:cBhvr>
                        <p:cTn dur="1000" fill="hold"/>
                        <p:tgtEl>
                          <p:spTgt spid="144387"/>
                        </p:tgtEl>
                        <p:attrNameLst>
                          <p:attrName>ppt_w</p:attrName>
                        </p:attrNameLst>
                      </p:cBhvr>
                      <p:tavLst>
                        <p:tav tm="0">
                          <p:val>
                            <p:fltVal val="0"/>
                          </p:val>
                        </p:tav>
                        <p:tav tm="100000">
                          <p:val>
                            <p:strVal val="#ppt_w"/>
                          </p:val>
                        </p:tav>
                      </p:tavLst>
                    </p:anim>
                    <p:anim calcmode="lin" valueType="num">
                      <p:cBhvr>
                        <p:cTn dur="1000" fill="hold"/>
                        <p:tgtEl>
                          <p:spTgt spid="144387"/>
                        </p:tgtEl>
                        <p:attrNameLst>
                          <p:attrName>ppt_h</p:attrName>
                        </p:attrNameLst>
                      </p:cBhvr>
                      <p:tavLst>
                        <p:tav tm="0">
                          <p:val>
                            <p:fltVal val="0"/>
                          </p:val>
                        </p:tav>
                        <p:tav tm="100000">
                          <p:val>
                            <p:strVal val="#ppt_h"/>
                          </p:val>
                        </p:tav>
                      </p:tavLst>
                    </p:anim>
                    <p:animEffect transition="in" filter="fade">
                      <p:cBhvr>
                        <p:cTn dur="1000"/>
                        <p:tgtEl>
                          <p:spTgt spid="144387"/>
                        </p:tgtEl>
                      </p:cBhvr>
                    </p:animEffect>
                  </p:childTnLst>
                </p:cTn>
              </p:par>
            </p:tnLst>
          </p:tmpl>
          <p:tmpl lvl="3">
            <p:tnLst>
              <p:par>
                <p:cTn presetID="53" presetClass="entr" presetSubtype="0" fill="hold" nodeType="afterEffect">
                  <p:stCondLst>
                    <p:cond delay="0"/>
                  </p:stCondLst>
                  <p:childTnLst>
                    <p:set>
                      <p:cBhvr>
                        <p:cTn dur="1" fill="hold">
                          <p:stCondLst>
                            <p:cond delay="0"/>
                          </p:stCondLst>
                        </p:cTn>
                        <p:tgtEl>
                          <p:spTgt spid="144387"/>
                        </p:tgtEl>
                        <p:attrNameLst>
                          <p:attrName>style.visibility</p:attrName>
                        </p:attrNameLst>
                      </p:cBhvr>
                      <p:to>
                        <p:strVal val="visible"/>
                      </p:to>
                    </p:set>
                    <p:anim calcmode="lin" valueType="num">
                      <p:cBhvr>
                        <p:cTn dur="500" fill="hold"/>
                        <p:tgtEl>
                          <p:spTgt spid="144387"/>
                        </p:tgtEl>
                        <p:attrNameLst>
                          <p:attrName>ppt_w</p:attrName>
                        </p:attrNameLst>
                      </p:cBhvr>
                      <p:tavLst>
                        <p:tav tm="0">
                          <p:val>
                            <p:fltVal val="0"/>
                          </p:val>
                        </p:tav>
                        <p:tav tm="100000">
                          <p:val>
                            <p:strVal val="#ppt_w"/>
                          </p:val>
                        </p:tav>
                      </p:tavLst>
                    </p:anim>
                    <p:anim calcmode="lin" valueType="num">
                      <p:cBhvr>
                        <p:cTn dur="500" fill="hold"/>
                        <p:tgtEl>
                          <p:spTgt spid="144387"/>
                        </p:tgtEl>
                        <p:attrNameLst>
                          <p:attrName>ppt_h</p:attrName>
                        </p:attrNameLst>
                      </p:cBhvr>
                      <p:tavLst>
                        <p:tav tm="0">
                          <p:val>
                            <p:fltVal val="0"/>
                          </p:val>
                        </p:tav>
                        <p:tav tm="100000">
                          <p:val>
                            <p:strVal val="#ppt_h"/>
                          </p:val>
                        </p:tav>
                      </p:tavLst>
                    </p:anim>
                    <p:animEffect transition="in" filter="fade">
                      <p:cBhvr>
                        <p:cTn dur="500"/>
                        <p:tgtEl>
                          <p:spTgt spid="144387"/>
                        </p:tgtEl>
                      </p:cBhvr>
                    </p:animEffect>
                  </p:childTnLst>
                </p:cTn>
              </p:par>
            </p:tnLst>
          </p:tmpl>
          <p:tmpl lvl="4">
            <p:tnLst>
              <p:par>
                <p:cTn presetID="53" presetClass="entr" presetSubtype="0" fill="hold" nodeType="afterEffect">
                  <p:stCondLst>
                    <p:cond delay="0"/>
                  </p:stCondLst>
                  <p:childTnLst>
                    <p:set>
                      <p:cBhvr>
                        <p:cTn dur="1" fill="hold">
                          <p:stCondLst>
                            <p:cond delay="0"/>
                          </p:stCondLst>
                        </p:cTn>
                        <p:tgtEl>
                          <p:spTgt spid="144387"/>
                        </p:tgtEl>
                        <p:attrNameLst>
                          <p:attrName>style.visibility</p:attrName>
                        </p:attrNameLst>
                      </p:cBhvr>
                      <p:to>
                        <p:strVal val="visible"/>
                      </p:to>
                    </p:set>
                    <p:anim calcmode="lin" valueType="num">
                      <p:cBhvr>
                        <p:cTn dur="2000" fill="hold"/>
                        <p:tgtEl>
                          <p:spTgt spid="144387"/>
                        </p:tgtEl>
                        <p:attrNameLst>
                          <p:attrName>ppt_w</p:attrName>
                        </p:attrNameLst>
                      </p:cBhvr>
                      <p:tavLst>
                        <p:tav tm="0">
                          <p:val>
                            <p:fltVal val="0"/>
                          </p:val>
                        </p:tav>
                        <p:tav tm="100000">
                          <p:val>
                            <p:strVal val="#ppt_w"/>
                          </p:val>
                        </p:tav>
                      </p:tavLst>
                    </p:anim>
                    <p:anim calcmode="lin" valueType="num">
                      <p:cBhvr>
                        <p:cTn dur="2000" fill="hold"/>
                        <p:tgtEl>
                          <p:spTgt spid="144387"/>
                        </p:tgtEl>
                        <p:attrNameLst>
                          <p:attrName>ppt_h</p:attrName>
                        </p:attrNameLst>
                      </p:cBhvr>
                      <p:tavLst>
                        <p:tav tm="0">
                          <p:val>
                            <p:fltVal val="0"/>
                          </p:val>
                        </p:tav>
                        <p:tav tm="100000">
                          <p:val>
                            <p:strVal val="#ppt_h"/>
                          </p:val>
                        </p:tav>
                      </p:tavLst>
                    </p:anim>
                    <p:animEffect transition="in" filter="fade">
                      <p:cBhvr>
                        <p:cTn dur="2000"/>
                        <p:tgtEl>
                          <p:spTgt spid="144387"/>
                        </p:tgtEl>
                      </p:cBhvr>
                    </p:animEffect>
                  </p:childTnLst>
                </p:cTn>
              </p:par>
            </p:tnLst>
          </p:tmpl>
          <p:tmpl lvl="5">
            <p:tnLst>
              <p:par>
                <p:cTn presetID="53" presetClass="entr" presetSubtype="0" fill="hold" nodeType="afterEffect">
                  <p:stCondLst>
                    <p:cond delay="0"/>
                  </p:stCondLst>
                  <p:childTnLst>
                    <p:set>
                      <p:cBhvr>
                        <p:cTn dur="1" fill="hold">
                          <p:stCondLst>
                            <p:cond delay="0"/>
                          </p:stCondLst>
                        </p:cTn>
                        <p:tgtEl>
                          <p:spTgt spid="144387"/>
                        </p:tgtEl>
                        <p:attrNameLst>
                          <p:attrName>style.visibility</p:attrName>
                        </p:attrNameLst>
                      </p:cBhvr>
                      <p:to>
                        <p:strVal val="visible"/>
                      </p:to>
                    </p:set>
                    <p:anim calcmode="lin" valueType="num">
                      <p:cBhvr>
                        <p:cTn dur="2000" fill="hold"/>
                        <p:tgtEl>
                          <p:spTgt spid="144387"/>
                        </p:tgtEl>
                        <p:attrNameLst>
                          <p:attrName>ppt_w</p:attrName>
                        </p:attrNameLst>
                      </p:cBhvr>
                      <p:tavLst>
                        <p:tav tm="0">
                          <p:val>
                            <p:fltVal val="0"/>
                          </p:val>
                        </p:tav>
                        <p:tav tm="100000">
                          <p:val>
                            <p:strVal val="#ppt_w"/>
                          </p:val>
                        </p:tav>
                      </p:tavLst>
                    </p:anim>
                    <p:anim calcmode="lin" valueType="num">
                      <p:cBhvr>
                        <p:cTn dur="2000" fill="hold"/>
                        <p:tgtEl>
                          <p:spTgt spid="144387"/>
                        </p:tgtEl>
                        <p:attrNameLst>
                          <p:attrName>ppt_h</p:attrName>
                        </p:attrNameLst>
                      </p:cBhvr>
                      <p:tavLst>
                        <p:tav tm="0">
                          <p:val>
                            <p:fltVal val="0"/>
                          </p:val>
                        </p:tav>
                        <p:tav tm="100000">
                          <p:val>
                            <p:strVal val="#ppt_h"/>
                          </p:val>
                        </p:tav>
                      </p:tavLst>
                    </p:anim>
                    <p:animEffect transition="in" filter="fade">
                      <p:cBhvr>
                        <p:cTn dur="2000"/>
                        <p:tgtEl>
                          <p:spTgt spid="144387"/>
                        </p:tgtEl>
                      </p:cBhvr>
                    </p:animEffect>
                  </p:childTnLst>
                </p:cTn>
              </p:par>
            </p:tnLst>
          </p:tmpl>
        </p:tmplLst>
      </p:bldP>
    </p:bldLst>
  </p:timing>
  <p:hf hdr="0" ftr="0" dt="0"/>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defRPr>
      </a:lvl2pPr>
      <a:lvl3pPr algn="l" rtl="0" fontAlgn="base">
        <a:spcBef>
          <a:spcPct val="0"/>
        </a:spcBef>
        <a:spcAft>
          <a:spcPct val="0"/>
        </a:spcAft>
        <a:defRPr sz="3800">
          <a:solidFill>
            <a:schemeClr val="tx2"/>
          </a:solidFill>
          <a:latin typeface="Verdana" pitchFamily="34" charset="0"/>
        </a:defRPr>
      </a:lvl3pPr>
      <a:lvl4pPr algn="l" rtl="0" fontAlgn="base">
        <a:spcBef>
          <a:spcPct val="0"/>
        </a:spcBef>
        <a:spcAft>
          <a:spcPct val="0"/>
        </a:spcAft>
        <a:defRPr sz="3800">
          <a:solidFill>
            <a:schemeClr val="tx2"/>
          </a:solidFill>
          <a:latin typeface="Verdana" pitchFamily="34" charset="0"/>
        </a:defRPr>
      </a:lvl4pPr>
      <a:lvl5pPr algn="l" rtl="0" fontAlgn="base">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4438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4388"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sz="2400">
              <a:solidFill>
                <a:srgbClr val="000000"/>
              </a:solidFill>
              <a:latin typeface="Times New Roman" pitchFamily="18" charset="0"/>
              <a:cs typeface="+mn-cs"/>
            </a:endParaRPr>
          </a:p>
        </p:txBody>
      </p:sp>
      <p:sp>
        <p:nvSpPr>
          <p:cNvPr id="14438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eaLnBrk="0" hangingPunct="0"/>
            <a:endParaRPr lang="en-US">
              <a:solidFill>
                <a:srgbClr val="000000"/>
              </a:solidFill>
              <a:latin typeface="Verdana" pitchFamily="34" charset="0"/>
              <a:cs typeface="+mn-cs"/>
            </a:endParaRPr>
          </a:p>
        </p:txBody>
      </p:sp>
      <p:sp>
        <p:nvSpPr>
          <p:cNvPr id="144390"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solidFill>
                <a:srgbClr val="000000"/>
              </a:solidFill>
              <a:latin typeface="Verdana" pitchFamily="34" charset="0"/>
              <a:cs typeface="+mn-cs"/>
            </a:endParaRPr>
          </a:p>
        </p:txBody>
      </p:sp>
      <p:sp>
        <p:nvSpPr>
          <p:cNvPr id="144391"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vl1pPr>
          </a:lstStyle>
          <a:p>
            <a:endParaRPr lang="en-US">
              <a:solidFill>
                <a:srgbClr val="000000"/>
              </a:solidFill>
              <a:latin typeface="Verdana" pitchFamily="34" charset="0"/>
              <a:cs typeface="+mn-cs"/>
            </a:endParaRPr>
          </a:p>
        </p:txBody>
      </p:sp>
      <p:sp>
        <p:nvSpPr>
          <p:cNvPr id="144392"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fld id="{25D5A710-27BC-42A1-AF55-20FD31BABB28}" type="slidenum">
              <a:rPr lang="en-US">
                <a:solidFill>
                  <a:srgbClr val="000000"/>
                </a:solidFill>
                <a:latin typeface="Verdana" pitchFamily="34" charset="0"/>
                <a:cs typeface="+mn-cs"/>
              </a:rPr>
              <a:pPr/>
              <a:t>‹#›</a:t>
            </a:fld>
            <a:endParaRPr lang="en-US">
              <a:solidFill>
                <a:srgbClr val="000000"/>
              </a:solidFill>
              <a:latin typeface="Verdana" pitchFamily="34" charset="0"/>
              <a:cs typeface="+mn-cs"/>
            </a:endParaRPr>
          </a:p>
        </p:txBody>
      </p:sp>
    </p:spTree>
    <p:extLst>
      <p:ext uri="{BB962C8B-B14F-4D97-AF65-F5344CB8AC3E}">
        <p14:creationId xmlns:p14="http://schemas.microsoft.com/office/powerpoint/2010/main" xmlns="" val="4277063516"/>
      </p:ext>
    </p:extLst>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 id="2147483838" r:id="rId12"/>
    <p:sldLayoutId id="2147483839" r:id="rId13"/>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anim calcmode="lin" valueType="num">
                                      <p:cBhvr>
                                        <p:cTn id="7" dur="2000" fill="hold"/>
                                        <p:tgtEl>
                                          <p:spTgt spid="144387">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144387">
                                            <p:txEl>
                                              <p:pRg st="0" end="0"/>
                                            </p:txEl>
                                          </p:spTgt>
                                        </p:tgtEl>
                                        <p:attrNameLst>
                                          <p:attrName>ppt_h</p:attrName>
                                        </p:attrNameLst>
                                      </p:cBhvr>
                                      <p:tavLst>
                                        <p:tav tm="0">
                                          <p:val>
                                            <p:fltVal val="0"/>
                                          </p:val>
                                        </p:tav>
                                        <p:tav tm="100000">
                                          <p:val>
                                            <p:strVal val="#ppt_h"/>
                                          </p:val>
                                        </p:tav>
                                      </p:tavLst>
                                    </p:anim>
                                    <p:animEffect transition="in" filter="fade">
                                      <p:cBhvr>
                                        <p:cTn id="9" dur="2000"/>
                                        <p:tgtEl>
                                          <p:spTgt spid="144387">
                                            <p:txEl>
                                              <p:pRg st="0" end="0"/>
                                            </p:txEl>
                                          </p:spTgt>
                                        </p:tgtEl>
                                      </p:cBhvr>
                                    </p:animEffect>
                                  </p:childTnLst>
                                </p:cTn>
                              </p:par>
                            </p:childTnLst>
                          </p:cTn>
                        </p:par>
                        <p:par>
                          <p:cTn id="10" fill="hold">
                            <p:stCondLst>
                              <p:cond delay="2000"/>
                            </p:stCondLst>
                            <p:childTnLst>
                              <p:par>
                                <p:cTn id="11" presetID="53" presetClass="entr" presetSubtype="0" fill="hold" grpId="0" nodeType="afterEffect">
                                  <p:stCondLst>
                                    <p:cond delay="0"/>
                                  </p:stCondLst>
                                  <p:childTnLst>
                                    <p:set>
                                      <p:cBhvr>
                                        <p:cTn id="12" dur="1" fill="hold">
                                          <p:stCondLst>
                                            <p:cond delay="0"/>
                                          </p:stCondLst>
                                        </p:cTn>
                                        <p:tgtEl>
                                          <p:spTgt spid="144387">
                                            <p:txEl>
                                              <p:pRg st="1" end="1"/>
                                            </p:txEl>
                                          </p:spTgt>
                                        </p:tgtEl>
                                        <p:attrNameLst>
                                          <p:attrName>style.visibility</p:attrName>
                                        </p:attrNameLst>
                                      </p:cBhvr>
                                      <p:to>
                                        <p:strVal val="visible"/>
                                      </p:to>
                                    </p:set>
                                    <p:anim calcmode="lin" valueType="num">
                                      <p:cBhvr>
                                        <p:cTn id="13" dur="1000" fill="hold"/>
                                        <p:tgtEl>
                                          <p:spTgt spid="144387">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144387">
                                            <p:txEl>
                                              <p:pRg st="1" end="1"/>
                                            </p:txEl>
                                          </p:spTgt>
                                        </p:tgtEl>
                                        <p:attrNameLst>
                                          <p:attrName>ppt_h</p:attrName>
                                        </p:attrNameLst>
                                      </p:cBhvr>
                                      <p:tavLst>
                                        <p:tav tm="0">
                                          <p:val>
                                            <p:fltVal val="0"/>
                                          </p:val>
                                        </p:tav>
                                        <p:tav tm="100000">
                                          <p:val>
                                            <p:strVal val="#ppt_h"/>
                                          </p:val>
                                        </p:tav>
                                      </p:tavLst>
                                    </p:anim>
                                    <p:animEffect transition="in" filter="fade">
                                      <p:cBhvr>
                                        <p:cTn id="15" dur="1000"/>
                                        <p:tgtEl>
                                          <p:spTgt spid="144387">
                                            <p:txEl>
                                              <p:pRg st="1" end="1"/>
                                            </p:txEl>
                                          </p:spTgt>
                                        </p:tgtEl>
                                      </p:cBhvr>
                                    </p:animEffect>
                                  </p:childTnLst>
                                </p:cTn>
                              </p:par>
                            </p:childTnLst>
                          </p:cTn>
                        </p:par>
                        <p:par>
                          <p:cTn id="16" fill="hold">
                            <p:stCondLst>
                              <p:cond delay="3000"/>
                            </p:stCondLst>
                            <p:childTnLst>
                              <p:par>
                                <p:cTn id="17" presetID="53" presetClass="entr" presetSubtype="0" fill="hold" grpId="0" nodeType="afterEffect">
                                  <p:stCondLst>
                                    <p:cond delay="0"/>
                                  </p:stCondLst>
                                  <p:childTnLst>
                                    <p:set>
                                      <p:cBhvr>
                                        <p:cTn id="18" dur="1" fill="hold">
                                          <p:stCondLst>
                                            <p:cond delay="0"/>
                                          </p:stCondLst>
                                        </p:cTn>
                                        <p:tgtEl>
                                          <p:spTgt spid="144387">
                                            <p:txEl>
                                              <p:pRg st="2" end="2"/>
                                            </p:txEl>
                                          </p:spTgt>
                                        </p:tgtEl>
                                        <p:attrNameLst>
                                          <p:attrName>style.visibility</p:attrName>
                                        </p:attrNameLst>
                                      </p:cBhvr>
                                      <p:to>
                                        <p:strVal val="visible"/>
                                      </p:to>
                                    </p:set>
                                    <p:anim calcmode="lin" valueType="num">
                                      <p:cBhvr>
                                        <p:cTn id="19" dur="500" fill="hold"/>
                                        <p:tgtEl>
                                          <p:spTgt spid="144387">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44387">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144387">
                                            <p:txEl>
                                              <p:pRg st="2" end="2"/>
                                            </p:txEl>
                                          </p:spTgt>
                                        </p:tgtEl>
                                      </p:cBhvr>
                                    </p:animEffect>
                                  </p:childTnLst>
                                </p:cTn>
                              </p:par>
                            </p:childTnLst>
                          </p:cTn>
                        </p:par>
                        <p:par>
                          <p:cTn id="22" fill="hold">
                            <p:stCondLst>
                              <p:cond delay="3500"/>
                            </p:stCondLst>
                            <p:childTnLst>
                              <p:par>
                                <p:cTn id="23" presetID="53" presetClass="entr" presetSubtype="0" fill="hold" grpId="0" nodeType="afterEffect">
                                  <p:stCondLst>
                                    <p:cond delay="0"/>
                                  </p:stCondLst>
                                  <p:childTnLst>
                                    <p:set>
                                      <p:cBhvr>
                                        <p:cTn id="24" dur="1" fill="hold">
                                          <p:stCondLst>
                                            <p:cond delay="0"/>
                                          </p:stCondLst>
                                        </p:cTn>
                                        <p:tgtEl>
                                          <p:spTgt spid="144387">
                                            <p:txEl>
                                              <p:pRg st="3" end="3"/>
                                            </p:txEl>
                                          </p:spTgt>
                                        </p:tgtEl>
                                        <p:attrNameLst>
                                          <p:attrName>style.visibility</p:attrName>
                                        </p:attrNameLst>
                                      </p:cBhvr>
                                      <p:to>
                                        <p:strVal val="visible"/>
                                      </p:to>
                                    </p:set>
                                    <p:anim calcmode="lin" valueType="num">
                                      <p:cBhvr>
                                        <p:cTn id="25" dur="2000" fill="hold"/>
                                        <p:tgtEl>
                                          <p:spTgt spid="144387">
                                            <p:txEl>
                                              <p:pRg st="3" end="3"/>
                                            </p:txEl>
                                          </p:spTgt>
                                        </p:tgtEl>
                                        <p:attrNameLst>
                                          <p:attrName>ppt_w</p:attrName>
                                        </p:attrNameLst>
                                      </p:cBhvr>
                                      <p:tavLst>
                                        <p:tav tm="0">
                                          <p:val>
                                            <p:fltVal val="0"/>
                                          </p:val>
                                        </p:tav>
                                        <p:tav tm="100000">
                                          <p:val>
                                            <p:strVal val="#ppt_w"/>
                                          </p:val>
                                        </p:tav>
                                      </p:tavLst>
                                    </p:anim>
                                    <p:anim calcmode="lin" valueType="num">
                                      <p:cBhvr>
                                        <p:cTn id="26" dur="2000" fill="hold"/>
                                        <p:tgtEl>
                                          <p:spTgt spid="144387">
                                            <p:txEl>
                                              <p:pRg st="3" end="3"/>
                                            </p:txEl>
                                          </p:spTgt>
                                        </p:tgtEl>
                                        <p:attrNameLst>
                                          <p:attrName>ppt_h</p:attrName>
                                        </p:attrNameLst>
                                      </p:cBhvr>
                                      <p:tavLst>
                                        <p:tav tm="0">
                                          <p:val>
                                            <p:fltVal val="0"/>
                                          </p:val>
                                        </p:tav>
                                        <p:tav tm="100000">
                                          <p:val>
                                            <p:strVal val="#ppt_h"/>
                                          </p:val>
                                        </p:tav>
                                      </p:tavLst>
                                    </p:anim>
                                    <p:animEffect transition="in" filter="fade">
                                      <p:cBhvr>
                                        <p:cTn id="27" dur="2000"/>
                                        <p:tgtEl>
                                          <p:spTgt spid="144387">
                                            <p:txEl>
                                              <p:pRg st="3" end="3"/>
                                            </p:txEl>
                                          </p:spTgt>
                                        </p:tgtEl>
                                      </p:cBhvr>
                                    </p:animEffect>
                                  </p:childTnLst>
                                </p:cTn>
                              </p:par>
                            </p:childTnLst>
                          </p:cTn>
                        </p:par>
                        <p:par>
                          <p:cTn id="28" fill="hold">
                            <p:stCondLst>
                              <p:cond delay="5500"/>
                            </p:stCondLst>
                            <p:childTnLst>
                              <p:par>
                                <p:cTn id="29" presetID="53" presetClass="entr" presetSubtype="0" fill="hold" grpId="0" nodeType="afterEffect">
                                  <p:stCondLst>
                                    <p:cond delay="0"/>
                                  </p:stCondLst>
                                  <p:childTnLst>
                                    <p:set>
                                      <p:cBhvr>
                                        <p:cTn id="30" dur="1" fill="hold">
                                          <p:stCondLst>
                                            <p:cond delay="0"/>
                                          </p:stCondLst>
                                        </p:cTn>
                                        <p:tgtEl>
                                          <p:spTgt spid="144387">
                                            <p:txEl>
                                              <p:pRg st="4" end="4"/>
                                            </p:txEl>
                                          </p:spTgt>
                                        </p:tgtEl>
                                        <p:attrNameLst>
                                          <p:attrName>style.visibility</p:attrName>
                                        </p:attrNameLst>
                                      </p:cBhvr>
                                      <p:to>
                                        <p:strVal val="visible"/>
                                      </p:to>
                                    </p:set>
                                    <p:anim calcmode="lin" valueType="num">
                                      <p:cBhvr>
                                        <p:cTn id="31" dur="2000" fill="hold"/>
                                        <p:tgtEl>
                                          <p:spTgt spid="144387">
                                            <p:txEl>
                                              <p:pRg st="4" end="4"/>
                                            </p:txEl>
                                          </p:spTgt>
                                        </p:tgtEl>
                                        <p:attrNameLst>
                                          <p:attrName>ppt_w</p:attrName>
                                        </p:attrNameLst>
                                      </p:cBhvr>
                                      <p:tavLst>
                                        <p:tav tm="0">
                                          <p:val>
                                            <p:fltVal val="0"/>
                                          </p:val>
                                        </p:tav>
                                        <p:tav tm="100000">
                                          <p:val>
                                            <p:strVal val="#ppt_w"/>
                                          </p:val>
                                        </p:tav>
                                      </p:tavLst>
                                    </p:anim>
                                    <p:anim calcmode="lin" valueType="num">
                                      <p:cBhvr>
                                        <p:cTn id="32" dur="2000" fill="hold"/>
                                        <p:tgtEl>
                                          <p:spTgt spid="144387">
                                            <p:txEl>
                                              <p:pRg st="4" end="4"/>
                                            </p:txEl>
                                          </p:spTgt>
                                        </p:tgtEl>
                                        <p:attrNameLst>
                                          <p:attrName>ppt_h</p:attrName>
                                        </p:attrNameLst>
                                      </p:cBhvr>
                                      <p:tavLst>
                                        <p:tav tm="0">
                                          <p:val>
                                            <p:fltVal val="0"/>
                                          </p:val>
                                        </p:tav>
                                        <p:tav tm="100000">
                                          <p:val>
                                            <p:strVal val="#ppt_h"/>
                                          </p:val>
                                        </p:tav>
                                      </p:tavLst>
                                    </p:anim>
                                    <p:animEffect transition="in" filter="fade">
                                      <p:cBhvr>
                                        <p:cTn id="33" dur="2000"/>
                                        <p:tgtEl>
                                          <p:spTgt spid="144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p:tmplLst>
          <p:tmpl lvl="1">
            <p:tnLst>
              <p:par>
                <p:cTn presetID="53" presetClass="entr" presetSubtype="0" fill="hold" nodeType="afterEffect">
                  <p:stCondLst>
                    <p:cond delay="0"/>
                  </p:stCondLst>
                  <p:childTnLst>
                    <p:set>
                      <p:cBhvr>
                        <p:cTn dur="1" fill="hold">
                          <p:stCondLst>
                            <p:cond delay="0"/>
                          </p:stCondLst>
                        </p:cTn>
                        <p:tgtEl>
                          <p:spTgt spid="144387"/>
                        </p:tgtEl>
                        <p:attrNameLst>
                          <p:attrName>style.visibility</p:attrName>
                        </p:attrNameLst>
                      </p:cBhvr>
                      <p:to>
                        <p:strVal val="visible"/>
                      </p:to>
                    </p:set>
                    <p:anim calcmode="lin" valueType="num">
                      <p:cBhvr>
                        <p:cTn dur="2000" fill="hold"/>
                        <p:tgtEl>
                          <p:spTgt spid="144387"/>
                        </p:tgtEl>
                        <p:attrNameLst>
                          <p:attrName>ppt_w</p:attrName>
                        </p:attrNameLst>
                      </p:cBhvr>
                      <p:tavLst>
                        <p:tav tm="0">
                          <p:val>
                            <p:fltVal val="0"/>
                          </p:val>
                        </p:tav>
                        <p:tav tm="100000">
                          <p:val>
                            <p:strVal val="#ppt_w"/>
                          </p:val>
                        </p:tav>
                      </p:tavLst>
                    </p:anim>
                    <p:anim calcmode="lin" valueType="num">
                      <p:cBhvr>
                        <p:cTn dur="2000" fill="hold"/>
                        <p:tgtEl>
                          <p:spTgt spid="144387"/>
                        </p:tgtEl>
                        <p:attrNameLst>
                          <p:attrName>ppt_h</p:attrName>
                        </p:attrNameLst>
                      </p:cBhvr>
                      <p:tavLst>
                        <p:tav tm="0">
                          <p:val>
                            <p:fltVal val="0"/>
                          </p:val>
                        </p:tav>
                        <p:tav tm="100000">
                          <p:val>
                            <p:strVal val="#ppt_h"/>
                          </p:val>
                        </p:tav>
                      </p:tavLst>
                    </p:anim>
                    <p:animEffect transition="in" filter="fade">
                      <p:cBhvr>
                        <p:cTn dur="2000"/>
                        <p:tgtEl>
                          <p:spTgt spid="144387"/>
                        </p:tgtEl>
                      </p:cBhvr>
                    </p:animEffect>
                  </p:childTnLst>
                </p:cTn>
              </p:par>
            </p:tnLst>
          </p:tmpl>
          <p:tmpl lvl="2">
            <p:tnLst>
              <p:par>
                <p:cTn presetID="53" presetClass="entr" presetSubtype="0" fill="hold" nodeType="afterEffect">
                  <p:stCondLst>
                    <p:cond delay="0"/>
                  </p:stCondLst>
                  <p:childTnLst>
                    <p:set>
                      <p:cBhvr>
                        <p:cTn dur="1" fill="hold">
                          <p:stCondLst>
                            <p:cond delay="0"/>
                          </p:stCondLst>
                        </p:cTn>
                        <p:tgtEl>
                          <p:spTgt spid="144387"/>
                        </p:tgtEl>
                        <p:attrNameLst>
                          <p:attrName>style.visibility</p:attrName>
                        </p:attrNameLst>
                      </p:cBhvr>
                      <p:to>
                        <p:strVal val="visible"/>
                      </p:to>
                    </p:set>
                    <p:anim calcmode="lin" valueType="num">
                      <p:cBhvr>
                        <p:cTn dur="1000" fill="hold"/>
                        <p:tgtEl>
                          <p:spTgt spid="144387"/>
                        </p:tgtEl>
                        <p:attrNameLst>
                          <p:attrName>ppt_w</p:attrName>
                        </p:attrNameLst>
                      </p:cBhvr>
                      <p:tavLst>
                        <p:tav tm="0">
                          <p:val>
                            <p:fltVal val="0"/>
                          </p:val>
                        </p:tav>
                        <p:tav tm="100000">
                          <p:val>
                            <p:strVal val="#ppt_w"/>
                          </p:val>
                        </p:tav>
                      </p:tavLst>
                    </p:anim>
                    <p:anim calcmode="lin" valueType="num">
                      <p:cBhvr>
                        <p:cTn dur="1000" fill="hold"/>
                        <p:tgtEl>
                          <p:spTgt spid="144387"/>
                        </p:tgtEl>
                        <p:attrNameLst>
                          <p:attrName>ppt_h</p:attrName>
                        </p:attrNameLst>
                      </p:cBhvr>
                      <p:tavLst>
                        <p:tav tm="0">
                          <p:val>
                            <p:fltVal val="0"/>
                          </p:val>
                        </p:tav>
                        <p:tav tm="100000">
                          <p:val>
                            <p:strVal val="#ppt_h"/>
                          </p:val>
                        </p:tav>
                      </p:tavLst>
                    </p:anim>
                    <p:animEffect transition="in" filter="fade">
                      <p:cBhvr>
                        <p:cTn dur="1000"/>
                        <p:tgtEl>
                          <p:spTgt spid="144387"/>
                        </p:tgtEl>
                      </p:cBhvr>
                    </p:animEffect>
                  </p:childTnLst>
                </p:cTn>
              </p:par>
            </p:tnLst>
          </p:tmpl>
          <p:tmpl lvl="3">
            <p:tnLst>
              <p:par>
                <p:cTn presetID="53" presetClass="entr" presetSubtype="0" fill="hold" nodeType="afterEffect">
                  <p:stCondLst>
                    <p:cond delay="0"/>
                  </p:stCondLst>
                  <p:childTnLst>
                    <p:set>
                      <p:cBhvr>
                        <p:cTn dur="1" fill="hold">
                          <p:stCondLst>
                            <p:cond delay="0"/>
                          </p:stCondLst>
                        </p:cTn>
                        <p:tgtEl>
                          <p:spTgt spid="144387"/>
                        </p:tgtEl>
                        <p:attrNameLst>
                          <p:attrName>style.visibility</p:attrName>
                        </p:attrNameLst>
                      </p:cBhvr>
                      <p:to>
                        <p:strVal val="visible"/>
                      </p:to>
                    </p:set>
                    <p:anim calcmode="lin" valueType="num">
                      <p:cBhvr>
                        <p:cTn dur="500" fill="hold"/>
                        <p:tgtEl>
                          <p:spTgt spid="144387"/>
                        </p:tgtEl>
                        <p:attrNameLst>
                          <p:attrName>ppt_w</p:attrName>
                        </p:attrNameLst>
                      </p:cBhvr>
                      <p:tavLst>
                        <p:tav tm="0">
                          <p:val>
                            <p:fltVal val="0"/>
                          </p:val>
                        </p:tav>
                        <p:tav tm="100000">
                          <p:val>
                            <p:strVal val="#ppt_w"/>
                          </p:val>
                        </p:tav>
                      </p:tavLst>
                    </p:anim>
                    <p:anim calcmode="lin" valueType="num">
                      <p:cBhvr>
                        <p:cTn dur="500" fill="hold"/>
                        <p:tgtEl>
                          <p:spTgt spid="144387"/>
                        </p:tgtEl>
                        <p:attrNameLst>
                          <p:attrName>ppt_h</p:attrName>
                        </p:attrNameLst>
                      </p:cBhvr>
                      <p:tavLst>
                        <p:tav tm="0">
                          <p:val>
                            <p:fltVal val="0"/>
                          </p:val>
                        </p:tav>
                        <p:tav tm="100000">
                          <p:val>
                            <p:strVal val="#ppt_h"/>
                          </p:val>
                        </p:tav>
                      </p:tavLst>
                    </p:anim>
                    <p:animEffect transition="in" filter="fade">
                      <p:cBhvr>
                        <p:cTn dur="500"/>
                        <p:tgtEl>
                          <p:spTgt spid="144387"/>
                        </p:tgtEl>
                      </p:cBhvr>
                    </p:animEffect>
                  </p:childTnLst>
                </p:cTn>
              </p:par>
            </p:tnLst>
          </p:tmpl>
          <p:tmpl lvl="4">
            <p:tnLst>
              <p:par>
                <p:cTn presetID="53" presetClass="entr" presetSubtype="0" fill="hold" nodeType="afterEffect">
                  <p:stCondLst>
                    <p:cond delay="0"/>
                  </p:stCondLst>
                  <p:childTnLst>
                    <p:set>
                      <p:cBhvr>
                        <p:cTn dur="1" fill="hold">
                          <p:stCondLst>
                            <p:cond delay="0"/>
                          </p:stCondLst>
                        </p:cTn>
                        <p:tgtEl>
                          <p:spTgt spid="144387"/>
                        </p:tgtEl>
                        <p:attrNameLst>
                          <p:attrName>style.visibility</p:attrName>
                        </p:attrNameLst>
                      </p:cBhvr>
                      <p:to>
                        <p:strVal val="visible"/>
                      </p:to>
                    </p:set>
                    <p:anim calcmode="lin" valueType="num">
                      <p:cBhvr>
                        <p:cTn dur="2000" fill="hold"/>
                        <p:tgtEl>
                          <p:spTgt spid="144387"/>
                        </p:tgtEl>
                        <p:attrNameLst>
                          <p:attrName>ppt_w</p:attrName>
                        </p:attrNameLst>
                      </p:cBhvr>
                      <p:tavLst>
                        <p:tav tm="0">
                          <p:val>
                            <p:fltVal val="0"/>
                          </p:val>
                        </p:tav>
                        <p:tav tm="100000">
                          <p:val>
                            <p:strVal val="#ppt_w"/>
                          </p:val>
                        </p:tav>
                      </p:tavLst>
                    </p:anim>
                    <p:anim calcmode="lin" valueType="num">
                      <p:cBhvr>
                        <p:cTn dur="2000" fill="hold"/>
                        <p:tgtEl>
                          <p:spTgt spid="144387"/>
                        </p:tgtEl>
                        <p:attrNameLst>
                          <p:attrName>ppt_h</p:attrName>
                        </p:attrNameLst>
                      </p:cBhvr>
                      <p:tavLst>
                        <p:tav tm="0">
                          <p:val>
                            <p:fltVal val="0"/>
                          </p:val>
                        </p:tav>
                        <p:tav tm="100000">
                          <p:val>
                            <p:strVal val="#ppt_h"/>
                          </p:val>
                        </p:tav>
                      </p:tavLst>
                    </p:anim>
                    <p:animEffect transition="in" filter="fade">
                      <p:cBhvr>
                        <p:cTn dur="2000"/>
                        <p:tgtEl>
                          <p:spTgt spid="144387"/>
                        </p:tgtEl>
                      </p:cBhvr>
                    </p:animEffect>
                  </p:childTnLst>
                </p:cTn>
              </p:par>
            </p:tnLst>
          </p:tmpl>
          <p:tmpl lvl="5">
            <p:tnLst>
              <p:par>
                <p:cTn presetID="53" presetClass="entr" presetSubtype="0" fill="hold" nodeType="afterEffect">
                  <p:stCondLst>
                    <p:cond delay="0"/>
                  </p:stCondLst>
                  <p:childTnLst>
                    <p:set>
                      <p:cBhvr>
                        <p:cTn dur="1" fill="hold">
                          <p:stCondLst>
                            <p:cond delay="0"/>
                          </p:stCondLst>
                        </p:cTn>
                        <p:tgtEl>
                          <p:spTgt spid="144387"/>
                        </p:tgtEl>
                        <p:attrNameLst>
                          <p:attrName>style.visibility</p:attrName>
                        </p:attrNameLst>
                      </p:cBhvr>
                      <p:to>
                        <p:strVal val="visible"/>
                      </p:to>
                    </p:set>
                    <p:anim calcmode="lin" valueType="num">
                      <p:cBhvr>
                        <p:cTn dur="2000" fill="hold"/>
                        <p:tgtEl>
                          <p:spTgt spid="144387"/>
                        </p:tgtEl>
                        <p:attrNameLst>
                          <p:attrName>ppt_w</p:attrName>
                        </p:attrNameLst>
                      </p:cBhvr>
                      <p:tavLst>
                        <p:tav tm="0">
                          <p:val>
                            <p:fltVal val="0"/>
                          </p:val>
                        </p:tav>
                        <p:tav tm="100000">
                          <p:val>
                            <p:strVal val="#ppt_w"/>
                          </p:val>
                        </p:tav>
                      </p:tavLst>
                    </p:anim>
                    <p:anim calcmode="lin" valueType="num">
                      <p:cBhvr>
                        <p:cTn dur="2000" fill="hold"/>
                        <p:tgtEl>
                          <p:spTgt spid="144387"/>
                        </p:tgtEl>
                        <p:attrNameLst>
                          <p:attrName>ppt_h</p:attrName>
                        </p:attrNameLst>
                      </p:cBhvr>
                      <p:tavLst>
                        <p:tav tm="0">
                          <p:val>
                            <p:fltVal val="0"/>
                          </p:val>
                        </p:tav>
                        <p:tav tm="100000">
                          <p:val>
                            <p:strVal val="#ppt_h"/>
                          </p:val>
                        </p:tav>
                      </p:tavLst>
                    </p:anim>
                    <p:animEffect transition="in" filter="fade">
                      <p:cBhvr>
                        <p:cTn dur="2000"/>
                        <p:tgtEl>
                          <p:spTgt spid="144387"/>
                        </p:tgtEl>
                      </p:cBhvr>
                    </p:animEffect>
                  </p:childTnLst>
                </p:cTn>
              </p:par>
            </p:tnLst>
          </p:tmpl>
        </p:tmplLst>
      </p:bldP>
    </p:bldLst>
  </p:timing>
  <p:hf hdr="0" ftr="0" dt="0"/>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defRPr>
      </a:lvl2pPr>
      <a:lvl3pPr algn="l" rtl="0" fontAlgn="base">
        <a:spcBef>
          <a:spcPct val="0"/>
        </a:spcBef>
        <a:spcAft>
          <a:spcPct val="0"/>
        </a:spcAft>
        <a:defRPr sz="3800">
          <a:solidFill>
            <a:schemeClr val="tx2"/>
          </a:solidFill>
          <a:latin typeface="Verdana" pitchFamily="34" charset="0"/>
        </a:defRPr>
      </a:lvl3pPr>
      <a:lvl4pPr algn="l" rtl="0" fontAlgn="base">
        <a:spcBef>
          <a:spcPct val="0"/>
        </a:spcBef>
        <a:spcAft>
          <a:spcPct val="0"/>
        </a:spcAft>
        <a:defRPr sz="3800">
          <a:solidFill>
            <a:schemeClr val="tx2"/>
          </a:solidFill>
          <a:latin typeface="Verdana" pitchFamily="34" charset="0"/>
        </a:defRPr>
      </a:lvl4pPr>
      <a:lvl5pPr algn="l" rtl="0" fontAlgn="base">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609600"/>
            <a:ext cx="8610600" cy="1371600"/>
          </a:xfrm>
        </p:spPr>
        <p:txBody>
          <a:bodyPr/>
          <a:lstStyle/>
          <a:p>
            <a:pPr algn="ctr">
              <a:spcAft>
                <a:spcPts val="1200"/>
              </a:spcAft>
            </a:pPr>
            <a:r>
              <a:rPr lang="en-US" b="1" dirty="0" smtClean="0">
                <a:solidFill>
                  <a:schemeClr val="tx1"/>
                </a:solidFill>
              </a:rPr>
              <a:t>Florida Residential </a:t>
            </a:r>
            <a:br>
              <a:rPr lang="en-US" b="1" dirty="0" smtClean="0">
                <a:solidFill>
                  <a:schemeClr val="tx1"/>
                </a:solidFill>
              </a:rPr>
            </a:br>
            <a:r>
              <a:rPr lang="en-US" b="1" dirty="0" smtClean="0">
                <a:solidFill>
                  <a:schemeClr val="tx1"/>
                </a:solidFill>
              </a:rPr>
              <a:t>Landlord-Tenant Law</a:t>
            </a:r>
            <a:endParaRPr lang="en-US" b="1" dirty="0"/>
          </a:p>
        </p:txBody>
      </p:sp>
      <p:sp>
        <p:nvSpPr>
          <p:cNvPr id="3" name="Subtitle 2"/>
          <p:cNvSpPr>
            <a:spLocks noGrp="1"/>
          </p:cNvSpPr>
          <p:nvPr>
            <p:ph type="subTitle" idx="1"/>
          </p:nvPr>
        </p:nvSpPr>
        <p:spPr>
          <a:xfrm>
            <a:off x="1371600" y="4572000"/>
            <a:ext cx="6400800" cy="1371600"/>
          </a:xfrm>
        </p:spPr>
        <p:txBody>
          <a:bodyPr/>
          <a:lstStyle/>
          <a:p>
            <a:pPr algn="ctr"/>
            <a:r>
              <a:rPr lang="en-US" sz="3600" dirty="0" smtClean="0"/>
              <a:t>Judge David E. Silverman</a:t>
            </a:r>
          </a:p>
          <a:p>
            <a:pPr algn="ctr"/>
            <a:r>
              <a:rPr lang="en-US" sz="3600" i="1" dirty="0"/>
              <a:t>d</a:t>
            </a:r>
            <a:r>
              <a:rPr lang="en-US" sz="3600" i="1" dirty="0" smtClean="0"/>
              <a:t>avidsilverman.com</a:t>
            </a:r>
            <a:endParaRPr lang="en-US" sz="3600" i="1" dirty="0"/>
          </a:p>
        </p:txBody>
      </p:sp>
      <p:sp>
        <p:nvSpPr>
          <p:cNvPr id="4" name="Subtitle 2"/>
          <p:cNvSpPr txBox="1">
            <a:spLocks/>
          </p:cNvSpPr>
          <p:nvPr/>
        </p:nvSpPr>
        <p:spPr bwMode="auto">
          <a:xfrm>
            <a:off x="1524000" y="2895600"/>
            <a:ext cx="6400800" cy="137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0" indent="0" algn="l" rtl="0" fontAlgn="base">
              <a:spcBef>
                <a:spcPct val="20000"/>
              </a:spcBef>
              <a:spcAft>
                <a:spcPct val="0"/>
              </a:spcAft>
              <a:buClr>
                <a:schemeClr val="accent2"/>
              </a:buClr>
              <a:buFont typeface="Wingdings" pitchFamily="2" charset="2"/>
              <a:buNone/>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a:lstStyle>
          <a:p>
            <a:pPr algn="ctr"/>
            <a:r>
              <a:rPr lang="en-US" sz="3600" dirty="0" smtClean="0"/>
              <a:t>Presentation to </a:t>
            </a:r>
          </a:p>
          <a:p>
            <a:pPr algn="ctr"/>
            <a:r>
              <a:rPr lang="en-US" sz="3600" b="1" dirty="0" smtClean="0"/>
              <a:t>Brevard County Clerks</a:t>
            </a:r>
            <a:endParaRPr lang="en-US" sz="3600" b="1" i="1" dirty="0"/>
          </a:p>
        </p:txBody>
      </p:sp>
    </p:spTree>
    <p:extLst>
      <p:ext uri="{BB962C8B-B14F-4D97-AF65-F5344CB8AC3E}">
        <p14:creationId xmlns:p14="http://schemas.microsoft.com/office/powerpoint/2010/main" xmlns="" val="393345092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Rectangle 2"/>
          <p:cNvSpPr>
            <a:spLocks noGrp="1" noChangeArrowheads="1"/>
          </p:cNvSpPr>
          <p:nvPr>
            <p:ph type="title"/>
          </p:nvPr>
        </p:nvSpPr>
        <p:spPr>
          <a:xfrm>
            <a:off x="576263" y="609600"/>
            <a:ext cx="8001000" cy="685800"/>
          </a:xfrm>
          <a:solidFill>
            <a:schemeClr val="bg1">
              <a:alpha val="32001"/>
            </a:schemeClr>
          </a:solidFill>
        </p:spPr>
        <p:txBody>
          <a:bodyPr>
            <a:normAutofit/>
          </a:bodyPr>
          <a:lstStyle/>
          <a:p>
            <a:r>
              <a:rPr lang="en-US" dirty="0"/>
              <a:t>§ 34.011   </a:t>
            </a:r>
          </a:p>
        </p:txBody>
      </p:sp>
      <p:sp>
        <p:nvSpPr>
          <p:cNvPr id="491523" name="Rectangle 3"/>
          <p:cNvSpPr>
            <a:spLocks noGrp="1" noChangeArrowheads="1"/>
          </p:cNvSpPr>
          <p:nvPr>
            <p:ph idx="1"/>
          </p:nvPr>
        </p:nvSpPr>
        <p:spPr>
          <a:xfrm>
            <a:off x="152400" y="1981200"/>
            <a:ext cx="8839200" cy="4038600"/>
          </a:xfrm>
          <a:solidFill>
            <a:schemeClr val="bg1">
              <a:alpha val="50000"/>
            </a:schemeClr>
          </a:solidFill>
          <a:ln w="25400">
            <a:solidFill>
              <a:schemeClr val="tx1"/>
            </a:solidFill>
          </a:ln>
        </p:spPr>
        <p:txBody>
          <a:bodyPr lIns="0" tIns="182880" rIns="182880"/>
          <a:lstStyle/>
          <a:p>
            <a:pPr indent="0">
              <a:spcAft>
                <a:spcPts val="1200"/>
              </a:spcAft>
              <a:buNone/>
            </a:pPr>
            <a:r>
              <a:rPr lang="en-US" sz="2800" dirty="0" smtClean="0"/>
              <a:t> (</a:t>
            </a:r>
            <a:r>
              <a:rPr lang="en-US" sz="2800" dirty="0"/>
              <a:t>1) </a:t>
            </a:r>
            <a:r>
              <a:rPr lang="en-US" sz="2800" dirty="0" smtClean="0"/>
              <a:t> The </a:t>
            </a:r>
            <a:r>
              <a:rPr lang="en-US" sz="2800" dirty="0"/>
              <a:t>County Court shall have jurisdiction concurrent with the circuit court to consider landlord and tenant cases. . . </a:t>
            </a:r>
          </a:p>
          <a:p>
            <a:pPr indent="0">
              <a:spcAft>
                <a:spcPts val="1200"/>
              </a:spcAft>
              <a:buNone/>
            </a:pPr>
            <a:r>
              <a:rPr lang="en-US" sz="2800" dirty="0" smtClean="0"/>
              <a:t> (</a:t>
            </a:r>
            <a:r>
              <a:rPr lang="en-US" sz="2800" dirty="0"/>
              <a:t>2) </a:t>
            </a:r>
            <a:r>
              <a:rPr lang="en-US" sz="2800" dirty="0" smtClean="0"/>
              <a:t> The </a:t>
            </a:r>
            <a:r>
              <a:rPr lang="en-US" sz="2800" dirty="0"/>
              <a:t>County Court shall have exclusive jurisdiction of proceedings relating to the right of possession of real property and to the forcible or unlawful detention of lands and tenements. . .  </a:t>
            </a:r>
          </a:p>
        </p:txBody>
      </p:sp>
      <p:sp>
        <p:nvSpPr>
          <p:cNvPr id="4" name="Slide Number Placeholder 5"/>
          <p:cNvSpPr>
            <a:spLocks noGrp="1"/>
          </p:cNvSpPr>
          <p:nvPr>
            <p:ph type="sldNum" sz="quarter" idx="12"/>
          </p:nvPr>
        </p:nvSpPr>
        <p:spPr/>
        <p:txBody>
          <a:bodyPr/>
          <a:lstStyle/>
          <a:p>
            <a:fld id="{E268673D-E573-4A30-98F3-25DF0FAD8DB5}" type="slidenum">
              <a:rPr lang="en-US">
                <a:solidFill>
                  <a:srgbClr val="000000"/>
                </a:solidFill>
              </a:rPr>
              <a:pPr/>
              <a:t>10</a:t>
            </a:fld>
            <a:endParaRPr lang="en-US" dirty="0">
              <a:solidFill>
                <a:srgbClr val="000000"/>
              </a:solidFill>
            </a:endParaRPr>
          </a:p>
        </p:txBody>
      </p:sp>
      <p:sp>
        <p:nvSpPr>
          <p:cNvPr id="5" name="Rectangle 4"/>
          <p:cNvSpPr/>
          <p:nvPr/>
        </p:nvSpPr>
        <p:spPr bwMode="auto">
          <a:xfrm>
            <a:off x="152400" y="152400"/>
            <a:ext cx="8839200" cy="6553200"/>
          </a:xfrm>
          <a:prstGeom prst="rect">
            <a:avLst/>
          </a:prstGeom>
          <a:noFill/>
          <a:ln w="25400" cap="flat" cmpd="sng" algn="ctr">
            <a:solidFill>
              <a:srgbClr val="99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hangingPunct="0"/>
            <a:endParaRPr lang="en-US" sz="3200" smtClean="0">
              <a:solidFill>
                <a:srgbClr val="000000"/>
              </a:solidFill>
              <a:latin typeface="Palatino Linotype" pitchFamily="18" charset="0"/>
              <a:cs typeface="+mn-cs"/>
            </a:endParaRPr>
          </a:p>
        </p:txBody>
      </p:sp>
    </p:spTree>
    <p:extLst>
      <p:ext uri="{BB962C8B-B14F-4D97-AF65-F5344CB8AC3E}">
        <p14:creationId xmlns:p14="http://schemas.microsoft.com/office/powerpoint/2010/main" xmlns="" val="125329964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4" name="Rectangle 2"/>
          <p:cNvSpPr>
            <a:spLocks noGrp="1" noChangeArrowheads="1"/>
          </p:cNvSpPr>
          <p:nvPr>
            <p:ph type="title"/>
          </p:nvPr>
        </p:nvSpPr>
        <p:spPr>
          <a:xfrm>
            <a:off x="576263" y="685800"/>
            <a:ext cx="8001000" cy="685800"/>
          </a:xfrm>
          <a:solidFill>
            <a:schemeClr val="bg1">
              <a:alpha val="30000"/>
            </a:schemeClr>
          </a:solidFill>
        </p:spPr>
        <p:txBody>
          <a:bodyPr>
            <a:normAutofit/>
          </a:bodyPr>
          <a:lstStyle/>
          <a:p>
            <a:r>
              <a:rPr lang="en-US" dirty="0"/>
              <a:t>§ 26.012   </a:t>
            </a:r>
          </a:p>
        </p:txBody>
      </p:sp>
      <p:sp>
        <p:nvSpPr>
          <p:cNvPr id="489475" name="Rectangle 3"/>
          <p:cNvSpPr>
            <a:spLocks noGrp="1" noChangeArrowheads="1"/>
          </p:cNvSpPr>
          <p:nvPr>
            <p:ph idx="1"/>
          </p:nvPr>
        </p:nvSpPr>
        <p:spPr>
          <a:xfrm>
            <a:off x="533400" y="1905000"/>
            <a:ext cx="8001000" cy="3200400"/>
          </a:xfrm>
          <a:solidFill>
            <a:schemeClr val="bg1">
              <a:alpha val="50000"/>
            </a:schemeClr>
          </a:solidFill>
          <a:ln w="25400">
            <a:solidFill>
              <a:schemeClr val="tx1"/>
            </a:solidFill>
          </a:ln>
        </p:spPr>
        <p:txBody>
          <a:bodyPr tIns="182880"/>
          <a:lstStyle/>
          <a:p>
            <a:pPr indent="0">
              <a:lnSpc>
                <a:spcPct val="90000"/>
              </a:lnSpc>
              <a:buNone/>
            </a:pPr>
            <a:r>
              <a:rPr lang="en-US" dirty="0" smtClean="0"/>
              <a:t>(</a:t>
            </a:r>
            <a:r>
              <a:rPr lang="en-US" dirty="0"/>
              <a:t>2) Circuit Courts shall have exclusive original jurisdiction:</a:t>
            </a:r>
          </a:p>
          <a:p>
            <a:pPr lvl="1">
              <a:lnSpc>
                <a:spcPct val="90000"/>
              </a:lnSpc>
              <a:buFont typeface="Wingdings" pitchFamily="2" charset="2"/>
              <a:buNone/>
            </a:pPr>
            <a:r>
              <a:rPr lang="en-US" dirty="0"/>
              <a:t>	. . . </a:t>
            </a:r>
          </a:p>
          <a:p>
            <a:pPr lvl="1">
              <a:lnSpc>
                <a:spcPct val="90000"/>
              </a:lnSpc>
              <a:spcAft>
                <a:spcPts val="1200"/>
              </a:spcAft>
              <a:buNone/>
            </a:pPr>
            <a:r>
              <a:rPr lang="en-US" sz="2800" dirty="0" smtClean="0"/>
              <a:t>	(</a:t>
            </a:r>
            <a:r>
              <a:rPr lang="en-US" sz="2800" dirty="0"/>
              <a:t>f)   In actions of </a:t>
            </a:r>
            <a:r>
              <a:rPr lang="en-US" sz="2800" dirty="0" err="1"/>
              <a:t>ejectment</a:t>
            </a:r>
            <a:r>
              <a:rPr lang="en-US" sz="2800" dirty="0"/>
              <a:t>; </a:t>
            </a:r>
            <a:r>
              <a:rPr lang="en-US" sz="2800" dirty="0" smtClean="0"/>
              <a:t>and</a:t>
            </a:r>
          </a:p>
          <a:p>
            <a:pPr lvl="1">
              <a:lnSpc>
                <a:spcPct val="90000"/>
              </a:lnSpc>
              <a:spcAft>
                <a:spcPts val="1200"/>
              </a:spcAft>
              <a:buNone/>
            </a:pPr>
            <a:r>
              <a:rPr lang="en-US" sz="2800" dirty="0" smtClean="0"/>
              <a:t>	(</a:t>
            </a:r>
            <a:r>
              <a:rPr lang="en-US" sz="2800" dirty="0"/>
              <a:t>g)  In all actions involving the title and boundaries of real property.</a:t>
            </a:r>
          </a:p>
        </p:txBody>
      </p:sp>
      <p:sp>
        <p:nvSpPr>
          <p:cNvPr id="4" name="Slide Number Placeholder 5"/>
          <p:cNvSpPr>
            <a:spLocks noGrp="1"/>
          </p:cNvSpPr>
          <p:nvPr>
            <p:ph type="sldNum" sz="quarter" idx="12"/>
          </p:nvPr>
        </p:nvSpPr>
        <p:spPr/>
        <p:txBody>
          <a:bodyPr/>
          <a:lstStyle/>
          <a:p>
            <a:fld id="{8016F27B-0D7D-4503-8BE6-6778562C8C32}" type="slidenum">
              <a:rPr lang="en-US">
                <a:solidFill>
                  <a:srgbClr val="000000"/>
                </a:solidFill>
              </a:rPr>
              <a:pPr/>
              <a:t>11</a:t>
            </a:fld>
            <a:endParaRPr lang="en-US">
              <a:solidFill>
                <a:srgbClr val="000000"/>
              </a:solidFill>
            </a:endParaRPr>
          </a:p>
        </p:txBody>
      </p:sp>
      <p:sp>
        <p:nvSpPr>
          <p:cNvPr id="5" name="Rectangle 4"/>
          <p:cNvSpPr/>
          <p:nvPr/>
        </p:nvSpPr>
        <p:spPr bwMode="auto">
          <a:xfrm>
            <a:off x="152400" y="152400"/>
            <a:ext cx="8839200" cy="6553200"/>
          </a:xfrm>
          <a:prstGeom prst="rect">
            <a:avLst/>
          </a:prstGeom>
          <a:noFill/>
          <a:ln w="25400" cap="flat" cmpd="sng" algn="ctr">
            <a:solidFill>
              <a:srgbClr val="99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hangingPunct="0"/>
            <a:endParaRPr lang="en-US" sz="3200" smtClean="0">
              <a:solidFill>
                <a:srgbClr val="000000"/>
              </a:solidFill>
              <a:latin typeface="Palatino Linotype" pitchFamily="18" charset="0"/>
              <a:cs typeface="+mn-cs"/>
            </a:endParaRPr>
          </a:p>
        </p:txBody>
      </p:sp>
    </p:spTree>
    <p:extLst>
      <p:ext uri="{BB962C8B-B14F-4D97-AF65-F5344CB8AC3E}">
        <p14:creationId xmlns:p14="http://schemas.microsoft.com/office/powerpoint/2010/main" xmlns="" val="319284601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4000" dirty="0" smtClean="0">
                <a:latin typeface="Verdana" pitchFamily="34" charset="0"/>
                <a:ea typeface="Verdana" pitchFamily="34" charset="0"/>
                <a:cs typeface="Verdana" pitchFamily="34" charset="0"/>
              </a:rPr>
              <a:t>Tenant Letters</a:t>
            </a:r>
            <a:endParaRPr lang="en-US" sz="4000" dirty="0">
              <a:latin typeface="Verdana" pitchFamily="34" charset="0"/>
              <a:ea typeface="Verdana" pitchFamily="34" charset="0"/>
              <a:cs typeface="Verdana" pitchFamily="34" charset="0"/>
            </a:endParaRPr>
          </a:p>
        </p:txBody>
      </p:sp>
      <p:sp>
        <p:nvSpPr>
          <p:cNvPr id="9" name="Rectangle 3"/>
          <p:cNvSpPr txBox="1">
            <a:spLocks noChangeArrowheads="1"/>
          </p:cNvSpPr>
          <p:nvPr/>
        </p:nvSpPr>
        <p:spPr bwMode="auto">
          <a:xfrm>
            <a:off x="685800" y="1905000"/>
            <a:ext cx="7620000" cy="4038600"/>
          </a:xfrm>
          <a:prstGeom prst="rect">
            <a:avLst/>
          </a:prstGeom>
          <a:solidFill>
            <a:schemeClr val="bg1">
              <a:alpha val="50000"/>
            </a:schemeClr>
          </a:solidFill>
          <a:ln w="25400">
            <a:noFill/>
            <a:miter lim="800000"/>
            <a:headEnd/>
            <a:tailEnd/>
          </a:ln>
          <a:effectLst/>
        </p:spPr>
        <p:txBody>
          <a:bodyPr vert="horz" wrap="square" lIns="274320" tIns="182880" rIns="91440" bIns="182880" numCol="1" anchor="t" anchorCtr="0" compatLnSpc="1">
            <a:prstTxWarp prst="textNoShape">
              <a:avLst/>
            </a:prstTxWarp>
          </a:bodyPr>
          <a:lstStyle/>
          <a:p>
            <a:pPr marL="469900" indent="-469900" algn="l" eaLnBrk="1" hangingPunct="1">
              <a:spcBef>
                <a:spcPct val="20000"/>
              </a:spcBef>
              <a:buClr>
                <a:srgbClr val="CC0000"/>
              </a:buClr>
              <a:buFont typeface="Wingdings" pitchFamily="2" charset="2"/>
              <a:buChar char="q"/>
            </a:pPr>
            <a:r>
              <a:rPr lang="en-US" sz="2800" kern="0" dirty="0" smtClean="0">
                <a:latin typeface="Verdana"/>
              </a:rPr>
              <a:t>Loss of Employment</a:t>
            </a:r>
          </a:p>
          <a:p>
            <a:pPr marL="469900" indent="-469900" algn="l" eaLnBrk="1" hangingPunct="1">
              <a:spcBef>
                <a:spcPct val="20000"/>
              </a:spcBef>
              <a:buClr>
                <a:srgbClr val="CC0000"/>
              </a:buClr>
              <a:buFont typeface="Wingdings" pitchFamily="2" charset="2"/>
              <a:buChar char="q"/>
            </a:pPr>
            <a:r>
              <a:rPr lang="en-US" sz="2800" kern="0" dirty="0" smtClean="0">
                <a:latin typeface="Verdana"/>
              </a:rPr>
              <a:t>Debts and Expenses</a:t>
            </a:r>
          </a:p>
          <a:p>
            <a:pPr marL="469900" indent="-469900" algn="l" eaLnBrk="1" hangingPunct="1">
              <a:spcBef>
                <a:spcPct val="20000"/>
              </a:spcBef>
              <a:buClr>
                <a:srgbClr val="CC0000"/>
              </a:buClr>
              <a:buFont typeface="Wingdings" pitchFamily="2" charset="2"/>
              <a:buChar char="q"/>
            </a:pPr>
            <a:r>
              <a:rPr lang="en-US" sz="2800" kern="0" dirty="0" smtClean="0">
                <a:latin typeface="Verdana"/>
              </a:rPr>
              <a:t>Health Problems</a:t>
            </a:r>
          </a:p>
          <a:p>
            <a:pPr marL="469900" indent="-469900" algn="l" eaLnBrk="1" hangingPunct="1">
              <a:spcBef>
                <a:spcPct val="20000"/>
              </a:spcBef>
              <a:buClr>
                <a:srgbClr val="CC0000"/>
              </a:buClr>
              <a:buFont typeface="Wingdings" pitchFamily="2" charset="2"/>
              <a:buChar char="q"/>
            </a:pPr>
            <a:r>
              <a:rPr lang="en-US" sz="2800" kern="0" dirty="0" smtClean="0">
                <a:latin typeface="Verdana"/>
              </a:rPr>
              <a:t>Dependents</a:t>
            </a:r>
          </a:p>
          <a:p>
            <a:pPr marL="469900" indent="-469900" algn="l" eaLnBrk="1" hangingPunct="1">
              <a:spcBef>
                <a:spcPct val="20000"/>
              </a:spcBef>
              <a:buClr>
                <a:srgbClr val="CC0000"/>
              </a:buClr>
              <a:buFont typeface="Wingdings" pitchFamily="2" charset="2"/>
              <a:buChar char="q"/>
            </a:pPr>
            <a:r>
              <a:rPr lang="en-US" sz="2800" kern="0" dirty="0" smtClean="0">
                <a:latin typeface="Verdana"/>
              </a:rPr>
              <a:t>Lack of Family Support</a:t>
            </a:r>
          </a:p>
          <a:p>
            <a:pPr marL="469900" indent="-469900" algn="l" eaLnBrk="1" hangingPunct="1">
              <a:spcBef>
                <a:spcPct val="20000"/>
              </a:spcBef>
              <a:buClr>
                <a:srgbClr val="CC0000"/>
              </a:buClr>
              <a:buFont typeface="Wingdings" pitchFamily="2" charset="2"/>
              <a:buChar char="q"/>
            </a:pPr>
            <a:r>
              <a:rPr lang="en-US" sz="2800" kern="0" dirty="0" smtClean="0">
                <a:latin typeface="Verdana"/>
              </a:rPr>
              <a:t>Deficient Contributing Condition</a:t>
            </a:r>
          </a:p>
          <a:p>
            <a:pPr marL="469900" indent="-469900" algn="l" eaLnBrk="1" hangingPunct="1">
              <a:spcBef>
                <a:spcPct val="20000"/>
              </a:spcBef>
              <a:buClr>
                <a:srgbClr val="CC0000"/>
              </a:buClr>
              <a:buFont typeface="Wingdings" pitchFamily="2" charset="2"/>
              <a:buChar char="q"/>
            </a:pPr>
            <a:r>
              <a:rPr lang="en-US" sz="2800" kern="0" dirty="0" smtClean="0">
                <a:latin typeface="Verdana"/>
              </a:rPr>
              <a:t>Imminent Acquisition of Funds</a:t>
            </a:r>
          </a:p>
          <a:p>
            <a:pPr marL="609600" indent="-609600" algn="l" eaLnBrk="1" hangingPunct="1">
              <a:lnSpc>
                <a:spcPct val="90000"/>
              </a:lnSpc>
              <a:spcBef>
                <a:spcPct val="20000"/>
              </a:spcBef>
              <a:buClr>
                <a:srgbClr val="336699"/>
              </a:buClr>
              <a:buFont typeface="Wingdings" pitchFamily="2" charset="2"/>
              <a:buChar char="q"/>
              <a:defRPr/>
            </a:pPr>
            <a:endParaRPr lang="en-US" sz="2800" kern="0" dirty="0">
              <a:latin typeface="Verdana"/>
            </a:endParaRPr>
          </a:p>
        </p:txBody>
      </p:sp>
    </p:spTree>
    <p:extLst>
      <p:ext uri="{BB962C8B-B14F-4D97-AF65-F5344CB8AC3E}">
        <p14:creationId xmlns:p14="http://schemas.microsoft.com/office/powerpoint/2010/main" xmlns="" val="425732499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53" presetClass="entr" presetSubtype="0" fill="hold" grpId="0" nodeType="afterEffect">
                                  <p:stCondLst>
                                    <p:cond delay="0"/>
                                  </p:stCondLst>
                                  <p:childTnLst>
                                    <p:set>
                                      <p:cBhvr>
                                        <p:cTn id="15" dur="1" fill="hold">
                                          <p:stCondLst>
                                            <p:cond delay="0"/>
                                          </p:stCondLst>
                                        </p:cTn>
                                        <p:tgtEl>
                                          <p:spTgt spid="9">
                                            <p:bg/>
                                          </p:spTgt>
                                        </p:tgtEl>
                                        <p:attrNameLst>
                                          <p:attrName>style.visibility</p:attrName>
                                        </p:attrNameLst>
                                      </p:cBhvr>
                                      <p:to>
                                        <p:strVal val="visible"/>
                                      </p:to>
                                    </p:set>
                                    <p:anim calcmode="lin" valueType="num">
                                      <p:cBhvr>
                                        <p:cTn id="16" dur="500" fill="hold"/>
                                        <p:tgtEl>
                                          <p:spTgt spid="9">
                                            <p:bg/>
                                          </p:spTgt>
                                        </p:tgtEl>
                                        <p:attrNameLst>
                                          <p:attrName>ppt_w</p:attrName>
                                        </p:attrNameLst>
                                      </p:cBhvr>
                                      <p:tavLst>
                                        <p:tav tm="0">
                                          <p:val>
                                            <p:fltVal val="0"/>
                                          </p:val>
                                        </p:tav>
                                        <p:tav tm="100000">
                                          <p:val>
                                            <p:strVal val="#ppt_w"/>
                                          </p:val>
                                        </p:tav>
                                      </p:tavLst>
                                    </p:anim>
                                    <p:anim calcmode="lin" valueType="num">
                                      <p:cBhvr>
                                        <p:cTn id="17" dur="500" fill="hold"/>
                                        <p:tgtEl>
                                          <p:spTgt spid="9">
                                            <p:bg/>
                                          </p:spTgt>
                                        </p:tgtEl>
                                        <p:attrNameLst>
                                          <p:attrName>ppt_h</p:attrName>
                                        </p:attrNameLst>
                                      </p:cBhvr>
                                      <p:tavLst>
                                        <p:tav tm="0">
                                          <p:val>
                                            <p:fltVal val="0"/>
                                          </p:val>
                                        </p:tav>
                                        <p:tav tm="100000">
                                          <p:val>
                                            <p:strVal val="#ppt_h"/>
                                          </p:val>
                                        </p:tav>
                                      </p:tavLst>
                                    </p:anim>
                                    <p:animEffect transition="in" filter="fade">
                                      <p:cBhvr>
                                        <p:cTn id="18" dur="500"/>
                                        <p:tgtEl>
                                          <p:spTgt spid="9">
                                            <p:bg/>
                                          </p:spTgt>
                                        </p:tgtEl>
                                      </p:cBhvr>
                                    </p:animEffect>
                                  </p:childTnLst>
                                </p:cTn>
                              </p:par>
                            </p:childTnLst>
                          </p:cTn>
                        </p:par>
                        <p:par>
                          <p:cTn id="19" fill="hold">
                            <p:stCondLst>
                              <p:cond delay="1500"/>
                            </p:stCondLst>
                            <p:childTnLst>
                              <p:par>
                                <p:cTn id="20" presetID="53" presetClass="entr" presetSubtype="0" fill="hold" grpId="0" nodeType="after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 calcmode="lin" valueType="num">
                                      <p:cBhvr>
                                        <p:cTn id="22"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3"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24" dur="500"/>
                                        <p:tgtEl>
                                          <p:spTgt spid="9">
                                            <p:txEl>
                                              <p:pRg st="0" end="0"/>
                                            </p:txEl>
                                          </p:spTgt>
                                        </p:tgtEl>
                                      </p:cBhvr>
                                    </p:animEffect>
                                  </p:childTnLst>
                                </p:cTn>
                              </p:par>
                            </p:childTnLst>
                          </p:cTn>
                        </p:par>
                        <p:par>
                          <p:cTn id="25" fill="hold">
                            <p:stCondLst>
                              <p:cond delay="2000"/>
                            </p:stCondLst>
                            <p:childTnLst>
                              <p:par>
                                <p:cTn id="26" presetID="53" presetClass="entr" presetSubtype="0" fill="hold" grpId="0" nodeType="afterEffect">
                                  <p:stCondLst>
                                    <p:cond delay="0"/>
                                  </p:stCondLst>
                                  <p:childTnLst>
                                    <p:set>
                                      <p:cBhvr>
                                        <p:cTn id="27" dur="1" fill="hold">
                                          <p:stCondLst>
                                            <p:cond delay="0"/>
                                          </p:stCondLst>
                                        </p:cTn>
                                        <p:tgtEl>
                                          <p:spTgt spid="9">
                                            <p:txEl>
                                              <p:pRg st="1" end="1"/>
                                            </p:txEl>
                                          </p:spTgt>
                                        </p:tgtEl>
                                        <p:attrNameLst>
                                          <p:attrName>style.visibility</p:attrName>
                                        </p:attrNameLst>
                                      </p:cBhvr>
                                      <p:to>
                                        <p:strVal val="visible"/>
                                      </p:to>
                                    </p:set>
                                    <p:anim calcmode="lin" valueType="num">
                                      <p:cBhvr>
                                        <p:cTn id="28"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29" dur="500" fill="hold"/>
                                        <p:tgtEl>
                                          <p:spTgt spid="9">
                                            <p:txEl>
                                              <p:pRg st="1" end="1"/>
                                            </p:txEl>
                                          </p:spTgt>
                                        </p:tgtEl>
                                        <p:attrNameLst>
                                          <p:attrName>ppt_h</p:attrName>
                                        </p:attrNameLst>
                                      </p:cBhvr>
                                      <p:tavLst>
                                        <p:tav tm="0">
                                          <p:val>
                                            <p:fltVal val="0"/>
                                          </p:val>
                                        </p:tav>
                                        <p:tav tm="100000">
                                          <p:val>
                                            <p:strVal val="#ppt_h"/>
                                          </p:val>
                                        </p:tav>
                                      </p:tavLst>
                                    </p:anim>
                                    <p:animEffect transition="in" filter="fade">
                                      <p:cBhvr>
                                        <p:cTn id="30" dur="500"/>
                                        <p:tgtEl>
                                          <p:spTgt spid="9">
                                            <p:txEl>
                                              <p:pRg st="1" end="1"/>
                                            </p:txEl>
                                          </p:spTgt>
                                        </p:tgtEl>
                                      </p:cBhvr>
                                    </p:animEffect>
                                  </p:childTnLst>
                                </p:cTn>
                              </p:par>
                            </p:childTnLst>
                          </p:cTn>
                        </p:par>
                        <p:par>
                          <p:cTn id="31" fill="hold">
                            <p:stCondLst>
                              <p:cond delay="2500"/>
                            </p:stCondLst>
                            <p:childTnLst>
                              <p:par>
                                <p:cTn id="32" presetID="53" presetClass="entr" presetSubtype="0" fill="hold" grpId="0" nodeType="after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 calcmode="lin" valueType="num">
                                      <p:cBhvr>
                                        <p:cTn id="34" dur="500" fill="hold"/>
                                        <p:tgtEl>
                                          <p:spTgt spid="9">
                                            <p:txEl>
                                              <p:pRg st="2" end="2"/>
                                            </p:txEl>
                                          </p:spTgt>
                                        </p:tgtEl>
                                        <p:attrNameLst>
                                          <p:attrName>ppt_w</p:attrName>
                                        </p:attrNameLst>
                                      </p:cBhvr>
                                      <p:tavLst>
                                        <p:tav tm="0">
                                          <p:val>
                                            <p:fltVal val="0"/>
                                          </p:val>
                                        </p:tav>
                                        <p:tav tm="100000">
                                          <p:val>
                                            <p:strVal val="#ppt_w"/>
                                          </p:val>
                                        </p:tav>
                                      </p:tavLst>
                                    </p:anim>
                                    <p:anim calcmode="lin" valueType="num">
                                      <p:cBhvr>
                                        <p:cTn id="35" dur="500" fill="hold"/>
                                        <p:tgtEl>
                                          <p:spTgt spid="9">
                                            <p:txEl>
                                              <p:pRg st="2" end="2"/>
                                            </p:txEl>
                                          </p:spTgt>
                                        </p:tgtEl>
                                        <p:attrNameLst>
                                          <p:attrName>ppt_h</p:attrName>
                                        </p:attrNameLst>
                                      </p:cBhvr>
                                      <p:tavLst>
                                        <p:tav tm="0">
                                          <p:val>
                                            <p:fltVal val="0"/>
                                          </p:val>
                                        </p:tav>
                                        <p:tav tm="100000">
                                          <p:val>
                                            <p:strVal val="#ppt_h"/>
                                          </p:val>
                                        </p:tav>
                                      </p:tavLst>
                                    </p:anim>
                                    <p:animEffect transition="in" filter="fade">
                                      <p:cBhvr>
                                        <p:cTn id="36" dur="500"/>
                                        <p:tgtEl>
                                          <p:spTgt spid="9">
                                            <p:txEl>
                                              <p:pRg st="2" end="2"/>
                                            </p:txEl>
                                          </p:spTgt>
                                        </p:tgtEl>
                                      </p:cBhvr>
                                    </p:animEffect>
                                  </p:childTnLst>
                                </p:cTn>
                              </p:par>
                            </p:childTnLst>
                          </p:cTn>
                        </p:par>
                        <p:par>
                          <p:cTn id="37" fill="hold">
                            <p:stCondLst>
                              <p:cond delay="3000"/>
                            </p:stCondLst>
                            <p:childTnLst>
                              <p:par>
                                <p:cTn id="38" presetID="53" presetClass="entr" presetSubtype="0" fill="hold" grpId="0" nodeType="afterEffect">
                                  <p:stCondLst>
                                    <p:cond delay="0"/>
                                  </p:stCondLst>
                                  <p:childTnLst>
                                    <p:set>
                                      <p:cBhvr>
                                        <p:cTn id="39" dur="1" fill="hold">
                                          <p:stCondLst>
                                            <p:cond delay="0"/>
                                          </p:stCondLst>
                                        </p:cTn>
                                        <p:tgtEl>
                                          <p:spTgt spid="9">
                                            <p:txEl>
                                              <p:pRg st="3" end="3"/>
                                            </p:txEl>
                                          </p:spTgt>
                                        </p:tgtEl>
                                        <p:attrNameLst>
                                          <p:attrName>style.visibility</p:attrName>
                                        </p:attrNameLst>
                                      </p:cBhvr>
                                      <p:to>
                                        <p:strVal val="visible"/>
                                      </p:to>
                                    </p:set>
                                    <p:anim calcmode="lin" valueType="num">
                                      <p:cBhvr>
                                        <p:cTn id="40" dur="500" fill="hold"/>
                                        <p:tgtEl>
                                          <p:spTgt spid="9">
                                            <p:txEl>
                                              <p:pRg st="3" end="3"/>
                                            </p:txEl>
                                          </p:spTgt>
                                        </p:tgtEl>
                                        <p:attrNameLst>
                                          <p:attrName>ppt_w</p:attrName>
                                        </p:attrNameLst>
                                      </p:cBhvr>
                                      <p:tavLst>
                                        <p:tav tm="0">
                                          <p:val>
                                            <p:fltVal val="0"/>
                                          </p:val>
                                        </p:tav>
                                        <p:tav tm="100000">
                                          <p:val>
                                            <p:strVal val="#ppt_w"/>
                                          </p:val>
                                        </p:tav>
                                      </p:tavLst>
                                    </p:anim>
                                    <p:anim calcmode="lin" valueType="num">
                                      <p:cBhvr>
                                        <p:cTn id="41" dur="500" fill="hold"/>
                                        <p:tgtEl>
                                          <p:spTgt spid="9">
                                            <p:txEl>
                                              <p:pRg st="3" end="3"/>
                                            </p:txEl>
                                          </p:spTgt>
                                        </p:tgtEl>
                                        <p:attrNameLst>
                                          <p:attrName>ppt_h</p:attrName>
                                        </p:attrNameLst>
                                      </p:cBhvr>
                                      <p:tavLst>
                                        <p:tav tm="0">
                                          <p:val>
                                            <p:fltVal val="0"/>
                                          </p:val>
                                        </p:tav>
                                        <p:tav tm="100000">
                                          <p:val>
                                            <p:strVal val="#ppt_h"/>
                                          </p:val>
                                        </p:tav>
                                      </p:tavLst>
                                    </p:anim>
                                    <p:animEffect transition="in" filter="fade">
                                      <p:cBhvr>
                                        <p:cTn id="42" dur="500"/>
                                        <p:tgtEl>
                                          <p:spTgt spid="9">
                                            <p:txEl>
                                              <p:pRg st="3" end="3"/>
                                            </p:txEl>
                                          </p:spTgt>
                                        </p:tgtEl>
                                      </p:cBhvr>
                                    </p:animEffect>
                                  </p:childTnLst>
                                </p:cTn>
                              </p:par>
                            </p:childTnLst>
                          </p:cTn>
                        </p:par>
                        <p:par>
                          <p:cTn id="43" fill="hold">
                            <p:stCondLst>
                              <p:cond delay="3500"/>
                            </p:stCondLst>
                            <p:childTnLst>
                              <p:par>
                                <p:cTn id="44" presetID="53" presetClass="entr" presetSubtype="0" fill="hold" grpId="0" nodeType="afterEffect">
                                  <p:stCondLst>
                                    <p:cond delay="0"/>
                                  </p:stCondLst>
                                  <p:childTnLst>
                                    <p:set>
                                      <p:cBhvr>
                                        <p:cTn id="45" dur="1" fill="hold">
                                          <p:stCondLst>
                                            <p:cond delay="0"/>
                                          </p:stCondLst>
                                        </p:cTn>
                                        <p:tgtEl>
                                          <p:spTgt spid="9">
                                            <p:txEl>
                                              <p:pRg st="4" end="4"/>
                                            </p:txEl>
                                          </p:spTgt>
                                        </p:tgtEl>
                                        <p:attrNameLst>
                                          <p:attrName>style.visibility</p:attrName>
                                        </p:attrNameLst>
                                      </p:cBhvr>
                                      <p:to>
                                        <p:strVal val="visible"/>
                                      </p:to>
                                    </p:set>
                                    <p:anim calcmode="lin" valueType="num">
                                      <p:cBhvr>
                                        <p:cTn id="46" dur="500" fill="hold"/>
                                        <p:tgtEl>
                                          <p:spTgt spid="9">
                                            <p:txEl>
                                              <p:pRg st="4" end="4"/>
                                            </p:txEl>
                                          </p:spTgt>
                                        </p:tgtEl>
                                        <p:attrNameLst>
                                          <p:attrName>ppt_w</p:attrName>
                                        </p:attrNameLst>
                                      </p:cBhvr>
                                      <p:tavLst>
                                        <p:tav tm="0">
                                          <p:val>
                                            <p:fltVal val="0"/>
                                          </p:val>
                                        </p:tav>
                                        <p:tav tm="100000">
                                          <p:val>
                                            <p:strVal val="#ppt_w"/>
                                          </p:val>
                                        </p:tav>
                                      </p:tavLst>
                                    </p:anim>
                                    <p:anim calcmode="lin" valueType="num">
                                      <p:cBhvr>
                                        <p:cTn id="47" dur="500" fill="hold"/>
                                        <p:tgtEl>
                                          <p:spTgt spid="9">
                                            <p:txEl>
                                              <p:pRg st="4" end="4"/>
                                            </p:txEl>
                                          </p:spTgt>
                                        </p:tgtEl>
                                        <p:attrNameLst>
                                          <p:attrName>ppt_h</p:attrName>
                                        </p:attrNameLst>
                                      </p:cBhvr>
                                      <p:tavLst>
                                        <p:tav tm="0">
                                          <p:val>
                                            <p:fltVal val="0"/>
                                          </p:val>
                                        </p:tav>
                                        <p:tav tm="100000">
                                          <p:val>
                                            <p:strVal val="#ppt_h"/>
                                          </p:val>
                                        </p:tav>
                                      </p:tavLst>
                                    </p:anim>
                                    <p:animEffect transition="in" filter="fade">
                                      <p:cBhvr>
                                        <p:cTn id="48" dur="500"/>
                                        <p:tgtEl>
                                          <p:spTgt spid="9">
                                            <p:txEl>
                                              <p:pRg st="4" end="4"/>
                                            </p:txEl>
                                          </p:spTgt>
                                        </p:tgtEl>
                                      </p:cBhvr>
                                    </p:animEffect>
                                  </p:childTnLst>
                                </p:cTn>
                              </p:par>
                            </p:childTnLst>
                          </p:cTn>
                        </p:par>
                        <p:par>
                          <p:cTn id="49" fill="hold">
                            <p:stCondLst>
                              <p:cond delay="4000"/>
                            </p:stCondLst>
                            <p:childTnLst>
                              <p:par>
                                <p:cTn id="50" presetID="53" presetClass="entr" presetSubtype="0" fill="hold" grpId="0" nodeType="afterEffect">
                                  <p:stCondLst>
                                    <p:cond delay="0"/>
                                  </p:stCondLst>
                                  <p:childTnLst>
                                    <p:set>
                                      <p:cBhvr>
                                        <p:cTn id="51" dur="1" fill="hold">
                                          <p:stCondLst>
                                            <p:cond delay="0"/>
                                          </p:stCondLst>
                                        </p:cTn>
                                        <p:tgtEl>
                                          <p:spTgt spid="9">
                                            <p:txEl>
                                              <p:pRg st="5" end="5"/>
                                            </p:txEl>
                                          </p:spTgt>
                                        </p:tgtEl>
                                        <p:attrNameLst>
                                          <p:attrName>style.visibility</p:attrName>
                                        </p:attrNameLst>
                                      </p:cBhvr>
                                      <p:to>
                                        <p:strVal val="visible"/>
                                      </p:to>
                                    </p:set>
                                    <p:anim calcmode="lin" valueType="num">
                                      <p:cBhvr>
                                        <p:cTn id="52" dur="500" fill="hold"/>
                                        <p:tgtEl>
                                          <p:spTgt spid="9">
                                            <p:txEl>
                                              <p:pRg st="5" end="5"/>
                                            </p:txEl>
                                          </p:spTgt>
                                        </p:tgtEl>
                                        <p:attrNameLst>
                                          <p:attrName>ppt_w</p:attrName>
                                        </p:attrNameLst>
                                      </p:cBhvr>
                                      <p:tavLst>
                                        <p:tav tm="0">
                                          <p:val>
                                            <p:fltVal val="0"/>
                                          </p:val>
                                        </p:tav>
                                        <p:tav tm="100000">
                                          <p:val>
                                            <p:strVal val="#ppt_w"/>
                                          </p:val>
                                        </p:tav>
                                      </p:tavLst>
                                    </p:anim>
                                    <p:anim calcmode="lin" valueType="num">
                                      <p:cBhvr>
                                        <p:cTn id="53" dur="500" fill="hold"/>
                                        <p:tgtEl>
                                          <p:spTgt spid="9">
                                            <p:txEl>
                                              <p:pRg st="5" end="5"/>
                                            </p:txEl>
                                          </p:spTgt>
                                        </p:tgtEl>
                                        <p:attrNameLst>
                                          <p:attrName>ppt_h</p:attrName>
                                        </p:attrNameLst>
                                      </p:cBhvr>
                                      <p:tavLst>
                                        <p:tav tm="0">
                                          <p:val>
                                            <p:fltVal val="0"/>
                                          </p:val>
                                        </p:tav>
                                        <p:tav tm="100000">
                                          <p:val>
                                            <p:strVal val="#ppt_h"/>
                                          </p:val>
                                        </p:tav>
                                      </p:tavLst>
                                    </p:anim>
                                    <p:animEffect transition="in" filter="fade">
                                      <p:cBhvr>
                                        <p:cTn id="54" dur="500"/>
                                        <p:tgtEl>
                                          <p:spTgt spid="9">
                                            <p:txEl>
                                              <p:pRg st="5" end="5"/>
                                            </p:txEl>
                                          </p:spTgt>
                                        </p:tgtEl>
                                      </p:cBhvr>
                                    </p:animEffect>
                                  </p:childTnLst>
                                </p:cTn>
                              </p:par>
                            </p:childTnLst>
                          </p:cTn>
                        </p:par>
                        <p:par>
                          <p:cTn id="55" fill="hold">
                            <p:stCondLst>
                              <p:cond delay="4500"/>
                            </p:stCondLst>
                            <p:childTnLst>
                              <p:par>
                                <p:cTn id="56" presetID="53" presetClass="entr" presetSubtype="0" fill="hold" grpId="0" nodeType="afterEffect">
                                  <p:stCondLst>
                                    <p:cond delay="0"/>
                                  </p:stCondLst>
                                  <p:childTnLst>
                                    <p:set>
                                      <p:cBhvr>
                                        <p:cTn id="57" dur="1" fill="hold">
                                          <p:stCondLst>
                                            <p:cond delay="0"/>
                                          </p:stCondLst>
                                        </p:cTn>
                                        <p:tgtEl>
                                          <p:spTgt spid="9">
                                            <p:txEl>
                                              <p:pRg st="6" end="6"/>
                                            </p:txEl>
                                          </p:spTgt>
                                        </p:tgtEl>
                                        <p:attrNameLst>
                                          <p:attrName>style.visibility</p:attrName>
                                        </p:attrNameLst>
                                      </p:cBhvr>
                                      <p:to>
                                        <p:strVal val="visible"/>
                                      </p:to>
                                    </p:set>
                                    <p:anim calcmode="lin" valueType="num">
                                      <p:cBhvr>
                                        <p:cTn id="58" dur="500" fill="hold"/>
                                        <p:tgtEl>
                                          <p:spTgt spid="9">
                                            <p:txEl>
                                              <p:pRg st="6" end="6"/>
                                            </p:txEl>
                                          </p:spTgt>
                                        </p:tgtEl>
                                        <p:attrNameLst>
                                          <p:attrName>ppt_w</p:attrName>
                                        </p:attrNameLst>
                                      </p:cBhvr>
                                      <p:tavLst>
                                        <p:tav tm="0">
                                          <p:val>
                                            <p:fltVal val="0"/>
                                          </p:val>
                                        </p:tav>
                                        <p:tav tm="100000">
                                          <p:val>
                                            <p:strVal val="#ppt_w"/>
                                          </p:val>
                                        </p:tav>
                                      </p:tavLst>
                                    </p:anim>
                                    <p:anim calcmode="lin" valueType="num">
                                      <p:cBhvr>
                                        <p:cTn id="59" dur="500" fill="hold"/>
                                        <p:tgtEl>
                                          <p:spTgt spid="9">
                                            <p:txEl>
                                              <p:pRg st="6" end="6"/>
                                            </p:txEl>
                                          </p:spTgt>
                                        </p:tgtEl>
                                        <p:attrNameLst>
                                          <p:attrName>ppt_h</p:attrName>
                                        </p:attrNameLst>
                                      </p:cBhvr>
                                      <p:tavLst>
                                        <p:tav tm="0">
                                          <p:val>
                                            <p:fltVal val="0"/>
                                          </p:val>
                                        </p:tav>
                                        <p:tav tm="100000">
                                          <p:val>
                                            <p:strVal val="#ppt_h"/>
                                          </p:val>
                                        </p:tav>
                                      </p:tavLst>
                                    </p:anim>
                                    <p:animEffect transition="in" filter="fade">
                                      <p:cBhvr>
                                        <p:cTn id="60"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uiExpand="1"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Grp="1" noChangeArrowheads="1"/>
          </p:cNvSpPr>
          <p:nvPr>
            <p:ph type="title"/>
          </p:nvPr>
        </p:nvSpPr>
        <p:spPr>
          <a:xfrm>
            <a:off x="576263" y="685800"/>
            <a:ext cx="8001000" cy="685800"/>
          </a:xfrm>
          <a:solidFill>
            <a:schemeClr val="bg1">
              <a:alpha val="25000"/>
            </a:schemeClr>
          </a:solidFill>
        </p:spPr>
        <p:txBody>
          <a:bodyPr/>
          <a:lstStyle/>
          <a:p>
            <a:r>
              <a:rPr lang="en-US" dirty="0"/>
              <a:t>§ 83.60 – Waiver of Defenses </a:t>
            </a:r>
          </a:p>
        </p:txBody>
      </p:sp>
      <p:sp>
        <p:nvSpPr>
          <p:cNvPr id="397315" name="Rectangle 3"/>
          <p:cNvSpPr>
            <a:spLocks noGrp="1" noChangeArrowheads="1"/>
          </p:cNvSpPr>
          <p:nvPr>
            <p:ph idx="1"/>
          </p:nvPr>
        </p:nvSpPr>
        <p:spPr>
          <a:xfrm>
            <a:off x="152400" y="1828800"/>
            <a:ext cx="8839200" cy="4114800"/>
          </a:xfrm>
          <a:solidFill>
            <a:schemeClr val="bg1">
              <a:alpha val="50000"/>
            </a:schemeClr>
          </a:solidFill>
          <a:ln w="25400">
            <a:solidFill>
              <a:schemeClr val="tx1"/>
            </a:solidFill>
          </a:ln>
        </p:spPr>
        <p:txBody>
          <a:bodyPr/>
          <a:lstStyle/>
          <a:p>
            <a:pPr marL="225425" indent="0">
              <a:buFont typeface="Wingdings" pitchFamily="2" charset="2"/>
              <a:buNone/>
            </a:pPr>
            <a:r>
              <a:rPr lang="en-US" sz="2800" dirty="0"/>
              <a:t>(2) . . </a:t>
            </a:r>
            <a:r>
              <a:rPr lang="en-US" sz="2800" dirty="0" smtClean="0"/>
              <a:t>. Failure </a:t>
            </a:r>
            <a:r>
              <a:rPr lang="en-US" sz="2800" dirty="0"/>
              <a:t>of the tenant to pay the rent into the registry of the court or to file a motion to determine the amount of rent within 5 days . . . constitutes an </a:t>
            </a:r>
            <a:r>
              <a:rPr lang="en-US" sz="2800" b="1" dirty="0"/>
              <a:t>absolute waiver</a:t>
            </a:r>
            <a:r>
              <a:rPr lang="en-US" sz="2800" dirty="0"/>
              <a:t> of the tenant’s defenses other than payment, and the landlord is entitled to an immediate default judgment for removal of the tenant with writ of possession to issue without further notice or hearing thereon.</a:t>
            </a:r>
          </a:p>
        </p:txBody>
      </p:sp>
      <p:sp>
        <p:nvSpPr>
          <p:cNvPr id="4" name="Slide Number Placeholder 5"/>
          <p:cNvSpPr>
            <a:spLocks noGrp="1"/>
          </p:cNvSpPr>
          <p:nvPr>
            <p:ph type="sldNum" sz="quarter" idx="12"/>
          </p:nvPr>
        </p:nvSpPr>
        <p:spPr/>
        <p:txBody>
          <a:bodyPr/>
          <a:lstStyle/>
          <a:p>
            <a:fld id="{9BC8D9DF-7B18-465C-A13E-0F245D8DD9DF}" type="slidenum">
              <a:rPr lang="en-US">
                <a:solidFill>
                  <a:srgbClr val="000000"/>
                </a:solidFill>
              </a:rPr>
              <a:pPr/>
              <a:t>13</a:t>
            </a:fld>
            <a:endParaRPr lang="en-US">
              <a:solidFill>
                <a:srgbClr val="000000"/>
              </a:solidFill>
            </a:endParaRPr>
          </a:p>
        </p:txBody>
      </p:sp>
      <p:sp>
        <p:nvSpPr>
          <p:cNvPr id="5" name="Rectangle 4"/>
          <p:cNvSpPr/>
          <p:nvPr/>
        </p:nvSpPr>
        <p:spPr bwMode="auto">
          <a:xfrm>
            <a:off x="152400" y="152400"/>
            <a:ext cx="8839200" cy="6553200"/>
          </a:xfrm>
          <a:prstGeom prst="rect">
            <a:avLst/>
          </a:prstGeom>
          <a:noFill/>
          <a:ln w="25400" cap="flat" cmpd="sng" algn="ctr">
            <a:solidFill>
              <a:srgbClr val="99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hangingPunct="0"/>
            <a:endParaRPr lang="en-US" sz="3200" smtClean="0">
              <a:solidFill>
                <a:srgbClr val="000000"/>
              </a:solidFill>
              <a:latin typeface="Palatino Linotype" pitchFamily="18" charset="0"/>
              <a:cs typeface="+mn-cs"/>
            </a:endParaRPr>
          </a:p>
        </p:txBody>
      </p:sp>
    </p:spTree>
    <p:extLst>
      <p:ext uri="{BB962C8B-B14F-4D97-AF65-F5344CB8AC3E}">
        <p14:creationId xmlns:p14="http://schemas.microsoft.com/office/powerpoint/2010/main" xmlns="" val="3633922597"/>
      </p:ext>
    </p:extLst>
  </p:cSld>
  <p:clrMapOvr>
    <a:masterClrMapping/>
  </p:clrMapOvr>
  <p:transition>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a:noFill/>
        </p:spPr>
        <p:txBody>
          <a:bodyPr/>
          <a:lstStyle/>
          <a:p>
            <a:pPr eaLnBrk="1" hangingPunct="1"/>
            <a:r>
              <a:rPr lang="en-US" dirty="0" smtClean="0">
                <a:solidFill>
                  <a:schemeClr val="tx1"/>
                </a:solidFill>
              </a:rPr>
              <a:t>Motion to Determine Rent</a:t>
            </a:r>
          </a:p>
        </p:txBody>
      </p:sp>
      <p:sp>
        <p:nvSpPr>
          <p:cNvPr id="19461" name="Rectangle 3"/>
          <p:cNvSpPr>
            <a:spLocks noGrp="1" noChangeArrowheads="1"/>
          </p:cNvSpPr>
          <p:nvPr>
            <p:ph idx="1"/>
          </p:nvPr>
        </p:nvSpPr>
        <p:spPr>
          <a:xfrm>
            <a:off x="533400" y="1828800"/>
            <a:ext cx="8229600" cy="4267200"/>
          </a:xfrm>
          <a:solidFill>
            <a:schemeClr val="bg1">
              <a:alpha val="50000"/>
            </a:schemeClr>
          </a:solidFill>
        </p:spPr>
        <p:txBody>
          <a:bodyPr/>
          <a:lstStyle/>
          <a:p>
            <a:pPr eaLnBrk="1" hangingPunct="1"/>
            <a:r>
              <a:rPr lang="en-US" dirty="0" smtClean="0"/>
              <a:t>Sufficiency of Motion</a:t>
            </a:r>
          </a:p>
          <a:p>
            <a:pPr lvl="1" eaLnBrk="1" hangingPunct="1"/>
            <a:r>
              <a:rPr lang="en-US" dirty="0" smtClean="0"/>
              <a:t>Tenant’s motion alleges that the rent asked for in the complaint in “In error” and attaches documentation</a:t>
            </a:r>
          </a:p>
          <a:p>
            <a:pPr lvl="1" eaLnBrk="1" hangingPunct="1"/>
            <a:r>
              <a:rPr lang="en-US" dirty="0" smtClean="0"/>
              <a:t>Improper where Tenant only asserts, “I disagree with the amount owed”</a:t>
            </a:r>
          </a:p>
          <a:p>
            <a:pPr eaLnBrk="1" hangingPunct="1"/>
            <a:r>
              <a:rPr lang="en-US" dirty="0"/>
              <a:t>Hearing to Determine Rent</a:t>
            </a:r>
          </a:p>
          <a:p>
            <a:pPr lvl="1" eaLnBrk="1" hangingPunct="1"/>
            <a:r>
              <a:rPr lang="en-US" dirty="0"/>
              <a:t>Tenant’s </a:t>
            </a:r>
            <a:r>
              <a:rPr lang="en-US" dirty="0" smtClean="0"/>
              <a:t>right </a:t>
            </a:r>
            <a:r>
              <a:rPr lang="en-US" dirty="0"/>
              <a:t>to </a:t>
            </a:r>
            <a:r>
              <a:rPr lang="en-US" dirty="0" smtClean="0"/>
              <a:t>challenge amount</a:t>
            </a:r>
          </a:p>
          <a:p>
            <a:pPr lvl="1" eaLnBrk="1" hangingPunct="1"/>
            <a:r>
              <a:rPr lang="en-US" dirty="0" smtClean="0"/>
              <a:t>Court to determine amount of deposit </a:t>
            </a:r>
          </a:p>
        </p:txBody>
      </p:sp>
      <p:sp>
        <p:nvSpPr>
          <p:cNvPr id="19458" name="Slide Number Placeholder 5"/>
          <p:cNvSpPr>
            <a:spLocks noGrp="1"/>
          </p:cNvSpPr>
          <p:nvPr>
            <p:ph type="sldNum" sz="quarter" idx="12"/>
          </p:nvPr>
        </p:nvSpPr>
        <p:spPr>
          <a:noFill/>
        </p:spPr>
        <p:txBody>
          <a:bodyPr/>
          <a:lstStyle/>
          <a:p>
            <a:fld id="{187ED01F-B7E0-4C42-9BE0-3B82B3D5B6F2}" type="slidenum">
              <a:rPr lang="en-US" smtClean="0"/>
              <a:pPr/>
              <a:t>14</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461">
                                            <p:bg/>
                                          </p:spTgt>
                                        </p:tgtEl>
                                        <p:attrNameLst>
                                          <p:attrName>style.visibility</p:attrName>
                                        </p:attrNameLst>
                                      </p:cBhvr>
                                      <p:to>
                                        <p:strVal val="visible"/>
                                      </p:to>
                                    </p:set>
                                    <p:animEffect transition="in" filter="fade">
                                      <p:cBhvr>
                                        <p:cTn id="7" dur="500"/>
                                        <p:tgtEl>
                                          <p:spTgt spid="19461">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9461">
                                            <p:txEl>
                                              <p:pRg st="0" end="0"/>
                                            </p:txEl>
                                          </p:spTgt>
                                        </p:tgtEl>
                                        <p:attrNameLst>
                                          <p:attrName>style.visibility</p:attrName>
                                        </p:attrNameLst>
                                      </p:cBhvr>
                                      <p:to>
                                        <p:strVal val="visible"/>
                                      </p:to>
                                    </p:set>
                                    <p:animEffect transition="in" filter="fade">
                                      <p:cBhvr>
                                        <p:cTn id="11" dur="500"/>
                                        <p:tgtEl>
                                          <p:spTgt spid="19461">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9461">
                                            <p:txEl>
                                              <p:pRg st="1" end="1"/>
                                            </p:txEl>
                                          </p:spTgt>
                                        </p:tgtEl>
                                        <p:attrNameLst>
                                          <p:attrName>style.visibility</p:attrName>
                                        </p:attrNameLst>
                                      </p:cBhvr>
                                      <p:to>
                                        <p:strVal val="visible"/>
                                      </p:to>
                                    </p:set>
                                    <p:animEffect transition="in" filter="fade">
                                      <p:cBhvr>
                                        <p:cTn id="15" dur="500"/>
                                        <p:tgtEl>
                                          <p:spTgt spid="19461">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9461">
                                            <p:txEl>
                                              <p:pRg st="2" end="2"/>
                                            </p:txEl>
                                          </p:spTgt>
                                        </p:tgtEl>
                                        <p:attrNameLst>
                                          <p:attrName>style.visibility</p:attrName>
                                        </p:attrNameLst>
                                      </p:cBhvr>
                                      <p:to>
                                        <p:strVal val="visible"/>
                                      </p:to>
                                    </p:set>
                                    <p:animEffect transition="in" filter="fade">
                                      <p:cBhvr>
                                        <p:cTn id="19" dur="500"/>
                                        <p:tgtEl>
                                          <p:spTgt spid="19461">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9461">
                                            <p:txEl>
                                              <p:pRg st="3" end="3"/>
                                            </p:txEl>
                                          </p:spTgt>
                                        </p:tgtEl>
                                        <p:attrNameLst>
                                          <p:attrName>style.visibility</p:attrName>
                                        </p:attrNameLst>
                                      </p:cBhvr>
                                      <p:to>
                                        <p:strVal val="visible"/>
                                      </p:to>
                                    </p:set>
                                    <p:animEffect transition="in" filter="fade">
                                      <p:cBhvr>
                                        <p:cTn id="24" dur="500"/>
                                        <p:tgtEl>
                                          <p:spTgt spid="19461">
                                            <p:txEl>
                                              <p:pRg st="3" end="3"/>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9461">
                                            <p:txEl>
                                              <p:pRg st="4" end="4"/>
                                            </p:txEl>
                                          </p:spTgt>
                                        </p:tgtEl>
                                        <p:attrNameLst>
                                          <p:attrName>style.visibility</p:attrName>
                                        </p:attrNameLst>
                                      </p:cBhvr>
                                      <p:to>
                                        <p:strVal val="visible"/>
                                      </p:to>
                                    </p:set>
                                    <p:animEffect transition="in" filter="fade">
                                      <p:cBhvr>
                                        <p:cTn id="27" dur="500"/>
                                        <p:tgtEl>
                                          <p:spTgt spid="19461">
                                            <p:txEl>
                                              <p:pRg st="4" end="4"/>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9461">
                                            <p:txEl>
                                              <p:pRg st="5" end="5"/>
                                            </p:txEl>
                                          </p:spTgt>
                                        </p:tgtEl>
                                        <p:attrNameLst>
                                          <p:attrName>style.visibility</p:attrName>
                                        </p:attrNameLst>
                                      </p:cBhvr>
                                      <p:to>
                                        <p:strVal val="visible"/>
                                      </p:to>
                                    </p:set>
                                    <p:animEffect transition="in" filter="fade">
                                      <p:cBhvr>
                                        <p:cTn id="30" dur="500"/>
                                        <p:tgtEl>
                                          <p:spTgt spid="1946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Defense of Payment</a:t>
            </a:r>
            <a:endParaRPr lang="en-US" dirty="0"/>
          </a:p>
        </p:txBody>
      </p:sp>
      <p:sp>
        <p:nvSpPr>
          <p:cNvPr id="3" name="Content Placeholder 2"/>
          <p:cNvSpPr>
            <a:spLocks noGrp="1"/>
          </p:cNvSpPr>
          <p:nvPr>
            <p:ph idx="1"/>
          </p:nvPr>
        </p:nvSpPr>
        <p:spPr>
          <a:xfrm>
            <a:off x="566738" y="1905000"/>
            <a:ext cx="8001000" cy="4114800"/>
          </a:xfrm>
          <a:solidFill>
            <a:schemeClr val="bg1">
              <a:alpha val="50000"/>
            </a:schemeClr>
          </a:solidFill>
        </p:spPr>
        <p:txBody>
          <a:bodyPr/>
          <a:lstStyle/>
          <a:p>
            <a:r>
              <a:rPr lang="en-US" dirty="0" smtClean="0"/>
              <a:t>Sufficiency of Pleading Defense of Payment</a:t>
            </a:r>
          </a:p>
          <a:p>
            <a:r>
              <a:rPr lang="en-US" dirty="0" smtClean="0"/>
              <a:t>Payment Defense Issues</a:t>
            </a:r>
          </a:p>
          <a:p>
            <a:pPr lvl="1"/>
            <a:r>
              <a:rPr lang="en-US" dirty="0" smtClean="0"/>
              <a:t>Amount of Rent</a:t>
            </a:r>
          </a:p>
          <a:p>
            <a:pPr lvl="1"/>
            <a:r>
              <a:rPr lang="en-US" dirty="0" smtClean="0"/>
              <a:t>Person Receiving Payment</a:t>
            </a:r>
          </a:p>
          <a:p>
            <a:r>
              <a:rPr lang="en-US" dirty="0" smtClean="0"/>
              <a:t>Oral Agreement</a:t>
            </a:r>
          </a:p>
          <a:p>
            <a:pPr lvl="1"/>
            <a:r>
              <a:rPr lang="en-US" dirty="0" smtClean="0"/>
              <a:t>Services </a:t>
            </a:r>
            <a:r>
              <a:rPr lang="en-US" dirty="0"/>
              <a:t>In Lieu</a:t>
            </a:r>
          </a:p>
          <a:p>
            <a:pPr lvl="1"/>
            <a:r>
              <a:rPr lang="en-US" dirty="0"/>
              <a:t>Deferral of </a:t>
            </a:r>
            <a:r>
              <a:rPr lang="en-US" dirty="0" smtClean="0"/>
              <a:t>Rent</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80A4D8F2-F787-486B-8AA4-72D093E6AF53}" type="slidenum">
              <a:rPr lang="en-US" smtClean="0">
                <a:solidFill>
                  <a:srgbClr val="000000"/>
                </a:solidFill>
              </a:rPr>
              <a:pPr/>
              <a:t>15</a:t>
            </a:fld>
            <a:endParaRPr lang="en-US">
              <a:solidFill>
                <a:srgbClr val="000000"/>
              </a:solidFill>
            </a:endParaRPr>
          </a:p>
        </p:txBody>
      </p:sp>
    </p:spTree>
    <p:extLst>
      <p:ext uri="{BB962C8B-B14F-4D97-AF65-F5344CB8AC3E}">
        <p14:creationId xmlns:p14="http://schemas.microsoft.com/office/powerpoint/2010/main" xmlns="" val="2735137099"/>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500"/>
                                        <p:tgtEl>
                                          <p:spTgt spid="3">
                                            <p:txEl>
                                              <p:pRg st="0" end="0"/>
                                            </p:txEl>
                                          </p:spTgt>
                                        </p:tgtEl>
                                      </p:cBhvr>
                                    </p:animEffect>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500"/>
                                        <p:tgtEl>
                                          <p:spTgt spid="3">
                                            <p:txEl>
                                              <p:pRg st="1" end="1"/>
                                            </p:txEl>
                                          </p:spTgt>
                                        </p:tgtEl>
                                      </p:cBhvr>
                                    </p:animEffect>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childTnLst>
                                </p:cTn>
                              </p:par>
                            </p:childTnLst>
                          </p:cTn>
                        </p:par>
                        <p:par>
                          <p:cTn id="25" fill="hold">
                            <p:stCondLst>
                              <p:cond delay="2500"/>
                            </p:stCondLst>
                            <p:childTnLst>
                              <p:par>
                                <p:cTn id="26" presetID="10" presetClass="entr" presetSubtype="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par>
                          <p:cTn id="29" fill="hold">
                            <p:stCondLst>
                              <p:cond delay="3000"/>
                            </p:stCondLst>
                            <p:childTnLst>
                              <p:par>
                                <p:cTn id="30" presetID="10" presetClass="entr" presetSubtype="0"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par>
                          <p:cTn id="33" fill="hold">
                            <p:stCondLst>
                              <p:cond delay="3500"/>
                            </p:stCondLst>
                            <p:childTnLst>
                              <p:par>
                                <p:cTn id="34" presetID="10" presetClass="entr" presetSubtype="0" fill="hold" grpId="0" nodeType="after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500"/>
                                        <p:tgtEl>
                                          <p:spTgt spid="3">
                                            <p:txEl>
                                              <p:pRg st="5" end="5"/>
                                            </p:txEl>
                                          </p:spTgt>
                                        </p:tgtEl>
                                      </p:cBhvr>
                                    </p:animEffect>
                                  </p:childTnLst>
                                </p:cTn>
                              </p:par>
                            </p:childTnLst>
                          </p:cTn>
                        </p:par>
                        <p:par>
                          <p:cTn id="37" fill="hold">
                            <p:stCondLst>
                              <p:cond delay="4000"/>
                            </p:stCondLst>
                            <p:childTnLst>
                              <p:par>
                                <p:cTn id="38" presetID="10" presetClass="entr" presetSubtype="0" fill="hold" grpId="0" nodeType="after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p:txBody>
          <a:bodyPr/>
          <a:lstStyle/>
          <a:p>
            <a:pPr eaLnBrk="1" hangingPunct="1"/>
            <a:r>
              <a:rPr lang="en-US" dirty="0" smtClean="0">
                <a:solidFill>
                  <a:schemeClr val="tx1"/>
                </a:solidFill>
              </a:rPr>
              <a:t>Motion to Dismiss</a:t>
            </a:r>
          </a:p>
        </p:txBody>
      </p:sp>
      <p:sp>
        <p:nvSpPr>
          <p:cNvPr id="13317" name="Rectangle 3"/>
          <p:cNvSpPr>
            <a:spLocks noGrp="1" noChangeArrowheads="1"/>
          </p:cNvSpPr>
          <p:nvPr>
            <p:ph idx="1"/>
          </p:nvPr>
        </p:nvSpPr>
        <p:spPr>
          <a:xfrm>
            <a:off x="914400" y="1874837"/>
            <a:ext cx="7620000" cy="4297363"/>
          </a:xfrm>
          <a:solidFill>
            <a:schemeClr val="bg1">
              <a:alpha val="50000"/>
            </a:schemeClr>
          </a:solidFill>
        </p:spPr>
        <p:txBody>
          <a:bodyPr/>
          <a:lstStyle/>
          <a:p>
            <a:pPr eaLnBrk="1" hangingPunct="1">
              <a:lnSpc>
                <a:spcPct val="90000"/>
              </a:lnSpc>
            </a:pPr>
            <a:r>
              <a:rPr lang="en-US" sz="2600" dirty="0" smtClean="0"/>
              <a:t>Improper 3-Day Notice</a:t>
            </a:r>
          </a:p>
          <a:p>
            <a:pPr lvl="1" eaLnBrk="1" hangingPunct="1">
              <a:lnSpc>
                <a:spcPct val="90000"/>
              </a:lnSpc>
            </a:pPr>
            <a:r>
              <a:rPr lang="en-US" sz="2400" dirty="0" smtClean="0"/>
              <a:t>a. “Court observed” holidays</a:t>
            </a:r>
          </a:p>
          <a:p>
            <a:pPr lvl="1" eaLnBrk="1" hangingPunct="1">
              <a:lnSpc>
                <a:spcPct val="90000"/>
              </a:lnSpc>
            </a:pPr>
            <a:r>
              <a:rPr lang="en-US" sz="2400" dirty="0" smtClean="0"/>
              <a:t>b. “Rent” in the 3-Day Notice.</a:t>
            </a:r>
          </a:p>
          <a:p>
            <a:pPr lvl="1" eaLnBrk="1" hangingPunct="1">
              <a:lnSpc>
                <a:spcPct val="90000"/>
              </a:lnSpc>
            </a:pPr>
            <a:r>
              <a:rPr lang="en-US" sz="2400" dirty="0" smtClean="0"/>
              <a:t>c.  Mailed notice - 5 additional days</a:t>
            </a:r>
          </a:p>
          <a:p>
            <a:pPr eaLnBrk="1" hangingPunct="1">
              <a:lnSpc>
                <a:spcPct val="90000"/>
              </a:lnSpc>
            </a:pPr>
            <a:r>
              <a:rPr lang="en-US" sz="2600" dirty="0" smtClean="0"/>
              <a:t>Improper parties</a:t>
            </a:r>
          </a:p>
          <a:p>
            <a:pPr lvl="1" eaLnBrk="1" hangingPunct="1">
              <a:lnSpc>
                <a:spcPct val="90000"/>
              </a:lnSpc>
            </a:pPr>
            <a:r>
              <a:rPr lang="en-US" sz="2400" dirty="0" smtClean="0"/>
              <a:t>a. Tenants on 3-Day Notice</a:t>
            </a:r>
          </a:p>
          <a:p>
            <a:pPr lvl="1" eaLnBrk="1" hangingPunct="1">
              <a:lnSpc>
                <a:spcPct val="90000"/>
              </a:lnSpc>
            </a:pPr>
            <a:r>
              <a:rPr lang="en-US" sz="2400" dirty="0" smtClean="0"/>
              <a:t>b. Improper or Fictitious Landlord</a:t>
            </a:r>
          </a:p>
          <a:p>
            <a:pPr eaLnBrk="1" hangingPunct="1">
              <a:lnSpc>
                <a:spcPct val="90000"/>
              </a:lnSpc>
            </a:pPr>
            <a:r>
              <a:rPr lang="en-US" sz="2600" dirty="0" smtClean="0"/>
              <a:t>Failure to give 7-Day Notice of Non Compliance </a:t>
            </a:r>
          </a:p>
          <a:p>
            <a:pPr eaLnBrk="1" hangingPunct="1">
              <a:lnSpc>
                <a:spcPct val="90000"/>
              </a:lnSpc>
            </a:pPr>
            <a:r>
              <a:rPr lang="en-US" sz="2600" dirty="0" smtClean="0"/>
              <a:t>Short Notice of Non Renewal</a:t>
            </a:r>
          </a:p>
          <a:p>
            <a:pPr eaLnBrk="1" hangingPunct="1">
              <a:lnSpc>
                <a:spcPct val="90000"/>
              </a:lnSpc>
            </a:pPr>
            <a:endParaRPr lang="en-US" sz="2600" dirty="0" smtClean="0">
              <a:solidFill>
                <a:schemeClr val="bg1"/>
              </a:solidFill>
            </a:endParaRPr>
          </a:p>
        </p:txBody>
      </p:sp>
      <p:sp>
        <p:nvSpPr>
          <p:cNvPr id="13314" name="Slide Number Placeholder 5"/>
          <p:cNvSpPr>
            <a:spLocks noGrp="1"/>
          </p:cNvSpPr>
          <p:nvPr>
            <p:ph type="sldNum" sz="quarter" idx="12"/>
          </p:nvPr>
        </p:nvSpPr>
        <p:spPr>
          <a:noFill/>
        </p:spPr>
        <p:txBody>
          <a:bodyPr/>
          <a:lstStyle/>
          <a:p>
            <a:fld id="{74BF0270-C24F-49D4-A24B-A2F30AF28751}" type="slidenum">
              <a:rPr lang="en-US" smtClean="0">
                <a:solidFill>
                  <a:srgbClr val="000000"/>
                </a:solidFill>
              </a:rPr>
              <a:pPr/>
              <a:t>16</a:t>
            </a:fld>
            <a:endParaRPr lang="en-US" smtClean="0">
              <a:solidFill>
                <a:srgbClr val="000000"/>
              </a:solidFill>
            </a:endParaRPr>
          </a:p>
        </p:txBody>
      </p:sp>
    </p:spTree>
    <p:extLst>
      <p:ext uri="{BB962C8B-B14F-4D97-AF65-F5344CB8AC3E}">
        <p14:creationId xmlns:p14="http://schemas.microsoft.com/office/powerpoint/2010/main" xmlns="" val="12327566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withEffect">
                                  <p:stCondLst>
                                    <p:cond delay="0"/>
                                  </p:stCondLst>
                                  <p:childTnLst>
                                    <p:set>
                                      <p:cBhvr>
                                        <p:cTn id="6" dur="1" fill="hold">
                                          <p:stCondLst>
                                            <p:cond delay="0"/>
                                          </p:stCondLst>
                                        </p:cTn>
                                        <p:tgtEl>
                                          <p:spTgt spid="13316"/>
                                        </p:tgtEl>
                                        <p:attrNameLst>
                                          <p:attrName>style.visibility</p:attrName>
                                        </p:attrNameLst>
                                      </p:cBhvr>
                                      <p:to>
                                        <p:strVal val="visible"/>
                                      </p:to>
                                    </p:set>
                                    <p:anim to="" calcmode="lin" valueType="num">
                                      <p:cBhvr>
                                        <p:cTn id="7" dur="1" fill="hold"/>
                                        <p:tgtEl>
                                          <p:spTgt spid="13316"/>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13317">
                                            <p:bg/>
                                          </p:spTgt>
                                        </p:tgtEl>
                                        <p:attrNameLst>
                                          <p:attrName>style.visibility</p:attrName>
                                        </p:attrNameLst>
                                      </p:cBhvr>
                                      <p:to>
                                        <p:strVal val="visible"/>
                                      </p:to>
                                    </p:set>
                                    <p:anim to="" calcmode="lin" valueType="num">
                                      <p:cBhvr>
                                        <p:cTn id="11" dur="1" fill="hold"/>
                                        <p:tgtEl>
                                          <p:spTgt spid="13317">
                                            <p:bg/>
                                          </p:spTgt>
                                        </p:tgtEl>
                                        <p:attrNameLst>
                                          <p:attrName/>
                                        </p:attrNameLst>
                                      </p:cBhvr>
                                    </p:anim>
                                  </p:childTnLst>
                                </p:cTn>
                              </p:par>
                            </p:childTnLst>
                          </p:cTn>
                        </p:par>
                        <p:par>
                          <p:cTn id="12" fill="hold">
                            <p:stCondLst>
                              <p:cond delay="0"/>
                            </p:stCondLst>
                            <p:childTnLst>
                              <p:par>
                                <p:cTn id="13" presetID="24" presetClass="entr" presetSubtype="0" fill="hold" grpId="0" nodeType="afterEffect">
                                  <p:stCondLst>
                                    <p:cond delay="0"/>
                                  </p:stCondLst>
                                  <p:childTnLst>
                                    <p:set>
                                      <p:cBhvr>
                                        <p:cTn id="14" dur="1" fill="hold">
                                          <p:stCondLst>
                                            <p:cond delay="0"/>
                                          </p:stCondLst>
                                        </p:cTn>
                                        <p:tgtEl>
                                          <p:spTgt spid="13317">
                                            <p:txEl>
                                              <p:pRg st="0" end="0"/>
                                            </p:txEl>
                                          </p:spTgt>
                                        </p:tgtEl>
                                        <p:attrNameLst>
                                          <p:attrName>style.visibility</p:attrName>
                                        </p:attrNameLst>
                                      </p:cBhvr>
                                      <p:to>
                                        <p:strVal val="visible"/>
                                      </p:to>
                                    </p:set>
                                    <p:anim to="" calcmode="lin" valueType="num">
                                      <p:cBhvr>
                                        <p:cTn id="15" dur="1" fill="hold"/>
                                        <p:tgtEl>
                                          <p:spTgt spid="13317">
                                            <p:txEl>
                                              <p:pRg st="0" end="0"/>
                                            </p:txEl>
                                          </p:spTgt>
                                        </p:tgtEl>
                                        <p:attrNameLst>
                                          <p:attrName/>
                                        </p:attrNameLst>
                                      </p:cBhvr>
                                    </p:anim>
                                  </p:childTnLst>
                                </p:cTn>
                              </p:par>
                            </p:childTnLst>
                          </p:cTn>
                        </p:par>
                        <p:par>
                          <p:cTn id="16" fill="hold">
                            <p:stCondLst>
                              <p:cond delay="0"/>
                            </p:stCondLst>
                            <p:childTnLst>
                              <p:par>
                                <p:cTn id="17" presetID="24" presetClass="entr" presetSubtype="0" fill="hold" grpId="0" nodeType="afterEffect">
                                  <p:stCondLst>
                                    <p:cond delay="0"/>
                                  </p:stCondLst>
                                  <p:childTnLst>
                                    <p:set>
                                      <p:cBhvr>
                                        <p:cTn id="18" dur="1" fill="hold">
                                          <p:stCondLst>
                                            <p:cond delay="0"/>
                                          </p:stCondLst>
                                        </p:cTn>
                                        <p:tgtEl>
                                          <p:spTgt spid="13317">
                                            <p:txEl>
                                              <p:pRg st="1" end="1"/>
                                            </p:txEl>
                                          </p:spTgt>
                                        </p:tgtEl>
                                        <p:attrNameLst>
                                          <p:attrName>style.visibility</p:attrName>
                                        </p:attrNameLst>
                                      </p:cBhvr>
                                      <p:to>
                                        <p:strVal val="visible"/>
                                      </p:to>
                                    </p:set>
                                    <p:anim to="" calcmode="lin" valueType="num">
                                      <p:cBhvr>
                                        <p:cTn id="19" dur="1" fill="hold"/>
                                        <p:tgtEl>
                                          <p:spTgt spid="13317">
                                            <p:txEl>
                                              <p:pRg st="1" end="1"/>
                                            </p:txEl>
                                          </p:spTgt>
                                        </p:tgtEl>
                                        <p:attrNameLst>
                                          <p:attrName/>
                                        </p:attrNameLst>
                                      </p:cBhvr>
                                    </p:anim>
                                  </p:childTnLst>
                                </p:cTn>
                              </p:par>
                            </p:childTnLst>
                          </p:cTn>
                        </p:par>
                        <p:par>
                          <p:cTn id="20" fill="hold">
                            <p:stCondLst>
                              <p:cond delay="0"/>
                            </p:stCondLst>
                            <p:childTnLst>
                              <p:par>
                                <p:cTn id="21" presetID="24" presetClass="entr" presetSubtype="0" fill="hold" grpId="0" nodeType="afterEffect">
                                  <p:stCondLst>
                                    <p:cond delay="0"/>
                                  </p:stCondLst>
                                  <p:childTnLst>
                                    <p:set>
                                      <p:cBhvr>
                                        <p:cTn id="22" dur="1" fill="hold">
                                          <p:stCondLst>
                                            <p:cond delay="0"/>
                                          </p:stCondLst>
                                        </p:cTn>
                                        <p:tgtEl>
                                          <p:spTgt spid="13317">
                                            <p:txEl>
                                              <p:pRg st="2" end="2"/>
                                            </p:txEl>
                                          </p:spTgt>
                                        </p:tgtEl>
                                        <p:attrNameLst>
                                          <p:attrName>style.visibility</p:attrName>
                                        </p:attrNameLst>
                                      </p:cBhvr>
                                      <p:to>
                                        <p:strVal val="visible"/>
                                      </p:to>
                                    </p:set>
                                    <p:anim to="" calcmode="lin" valueType="num">
                                      <p:cBhvr>
                                        <p:cTn id="23" dur="1" fill="hold"/>
                                        <p:tgtEl>
                                          <p:spTgt spid="13317">
                                            <p:txEl>
                                              <p:pRg st="2" end="2"/>
                                            </p:txEl>
                                          </p:spTgt>
                                        </p:tgtEl>
                                        <p:attrNameLst>
                                          <p:attrName/>
                                        </p:attrNameLst>
                                      </p:cBhvr>
                                    </p:anim>
                                  </p:childTnLst>
                                </p:cTn>
                              </p:par>
                            </p:childTnLst>
                          </p:cTn>
                        </p:par>
                        <p:par>
                          <p:cTn id="24" fill="hold">
                            <p:stCondLst>
                              <p:cond delay="0"/>
                            </p:stCondLst>
                            <p:childTnLst>
                              <p:par>
                                <p:cTn id="25" presetID="24" presetClass="entr" presetSubtype="0" fill="hold" grpId="0" nodeType="afterEffect">
                                  <p:stCondLst>
                                    <p:cond delay="0"/>
                                  </p:stCondLst>
                                  <p:childTnLst>
                                    <p:set>
                                      <p:cBhvr>
                                        <p:cTn id="26" dur="1" fill="hold">
                                          <p:stCondLst>
                                            <p:cond delay="0"/>
                                          </p:stCondLst>
                                        </p:cTn>
                                        <p:tgtEl>
                                          <p:spTgt spid="13317">
                                            <p:txEl>
                                              <p:pRg st="3" end="3"/>
                                            </p:txEl>
                                          </p:spTgt>
                                        </p:tgtEl>
                                        <p:attrNameLst>
                                          <p:attrName>style.visibility</p:attrName>
                                        </p:attrNameLst>
                                      </p:cBhvr>
                                      <p:to>
                                        <p:strVal val="visible"/>
                                      </p:to>
                                    </p:set>
                                    <p:anim to="" calcmode="lin" valueType="num">
                                      <p:cBhvr>
                                        <p:cTn id="27" dur="1" fill="hold"/>
                                        <p:tgtEl>
                                          <p:spTgt spid="13317">
                                            <p:txEl>
                                              <p:pRg st="3" end="3"/>
                                            </p:txEl>
                                          </p:spTgt>
                                        </p:tgtEl>
                                        <p:attrNameLst>
                                          <p:attrName/>
                                        </p:attrNameLst>
                                      </p:cBhvr>
                                    </p:anim>
                                  </p:childTnLst>
                                </p:cTn>
                              </p:par>
                            </p:childTnLst>
                          </p:cTn>
                        </p:par>
                        <p:par>
                          <p:cTn id="28" fill="hold">
                            <p:stCondLst>
                              <p:cond delay="0"/>
                            </p:stCondLst>
                            <p:childTnLst>
                              <p:par>
                                <p:cTn id="29" presetID="24" presetClass="entr" presetSubtype="0" fill="hold" grpId="0" nodeType="afterEffect">
                                  <p:stCondLst>
                                    <p:cond delay="0"/>
                                  </p:stCondLst>
                                  <p:childTnLst>
                                    <p:set>
                                      <p:cBhvr>
                                        <p:cTn id="30" dur="1" fill="hold">
                                          <p:stCondLst>
                                            <p:cond delay="0"/>
                                          </p:stCondLst>
                                        </p:cTn>
                                        <p:tgtEl>
                                          <p:spTgt spid="13317">
                                            <p:txEl>
                                              <p:pRg st="4" end="4"/>
                                            </p:txEl>
                                          </p:spTgt>
                                        </p:tgtEl>
                                        <p:attrNameLst>
                                          <p:attrName>style.visibility</p:attrName>
                                        </p:attrNameLst>
                                      </p:cBhvr>
                                      <p:to>
                                        <p:strVal val="visible"/>
                                      </p:to>
                                    </p:set>
                                    <p:anim to="" calcmode="lin" valueType="num">
                                      <p:cBhvr>
                                        <p:cTn id="31" dur="1" fill="hold"/>
                                        <p:tgtEl>
                                          <p:spTgt spid="13317">
                                            <p:txEl>
                                              <p:pRg st="4" end="4"/>
                                            </p:txEl>
                                          </p:spTgt>
                                        </p:tgtEl>
                                        <p:attrNameLst>
                                          <p:attrName/>
                                        </p:attrNameLst>
                                      </p:cBhvr>
                                    </p:anim>
                                  </p:childTnLst>
                                </p:cTn>
                              </p:par>
                            </p:childTnLst>
                          </p:cTn>
                        </p:par>
                        <p:par>
                          <p:cTn id="32" fill="hold">
                            <p:stCondLst>
                              <p:cond delay="0"/>
                            </p:stCondLst>
                            <p:childTnLst>
                              <p:par>
                                <p:cTn id="33" presetID="24" presetClass="entr" presetSubtype="0" fill="hold" grpId="0" nodeType="afterEffect">
                                  <p:stCondLst>
                                    <p:cond delay="0"/>
                                  </p:stCondLst>
                                  <p:childTnLst>
                                    <p:set>
                                      <p:cBhvr>
                                        <p:cTn id="34" dur="1" fill="hold">
                                          <p:stCondLst>
                                            <p:cond delay="0"/>
                                          </p:stCondLst>
                                        </p:cTn>
                                        <p:tgtEl>
                                          <p:spTgt spid="13317">
                                            <p:txEl>
                                              <p:pRg st="5" end="5"/>
                                            </p:txEl>
                                          </p:spTgt>
                                        </p:tgtEl>
                                        <p:attrNameLst>
                                          <p:attrName>style.visibility</p:attrName>
                                        </p:attrNameLst>
                                      </p:cBhvr>
                                      <p:to>
                                        <p:strVal val="visible"/>
                                      </p:to>
                                    </p:set>
                                    <p:anim to="" calcmode="lin" valueType="num">
                                      <p:cBhvr>
                                        <p:cTn id="35" dur="1" fill="hold"/>
                                        <p:tgtEl>
                                          <p:spTgt spid="13317">
                                            <p:txEl>
                                              <p:pRg st="5" end="5"/>
                                            </p:txEl>
                                          </p:spTgt>
                                        </p:tgtEl>
                                        <p:attrNameLst>
                                          <p:attrName/>
                                        </p:attrNameLst>
                                      </p:cBhvr>
                                    </p:anim>
                                  </p:childTnLst>
                                </p:cTn>
                              </p:par>
                            </p:childTnLst>
                          </p:cTn>
                        </p:par>
                        <p:par>
                          <p:cTn id="36" fill="hold">
                            <p:stCondLst>
                              <p:cond delay="0"/>
                            </p:stCondLst>
                            <p:childTnLst>
                              <p:par>
                                <p:cTn id="37" presetID="24" presetClass="entr" presetSubtype="0" fill="hold" grpId="0" nodeType="afterEffect">
                                  <p:stCondLst>
                                    <p:cond delay="0"/>
                                  </p:stCondLst>
                                  <p:childTnLst>
                                    <p:set>
                                      <p:cBhvr>
                                        <p:cTn id="38" dur="1" fill="hold">
                                          <p:stCondLst>
                                            <p:cond delay="0"/>
                                          </p:stCondLst>
                                        </p:cTn>
                                        <p:tgtEl>
                                          <p:spTgt spid="13317">
                                            <p:txEl>
                                              <p:pRg st="6" end="6"/>
                                            </p:txEl>
                                          </p:spTgt>
                                        </p:tgtEl>
                                        <p:attrNameLst>
                                          <p:attrName>style.visibility</p:attrName>
                                        </p:attrNameLst>
                                      </p:cBhvr>
                                      <p:to>
                                        <p:strVal val="visible"/>
                                      </p:to>
                                    </p:set>
                                    <p:anim to="" calcmode="lin" valueType="num">
                                      <p:cBhvr>
                                        <p:cTn id="39" dur="1" fill="hold"/>
                                        <p:tgtEl>
                                          <p:spTgt spid="13317">
                                            <p:txEl>
                                              <p:pRg st="6" end="6"/>
                                            </p:txEl>
                                          </p:spTgt>
                                        </p:tgtEl>
                                        <p:attrNameLst>
                                          <p:attrName/>
                                        </p:attrNameLst>
                                      </p:cBhvr>
                                    </p:anim>
                                  </p:childTnLst>
                                </p:cTn>
                              </p:par>
                            </p:childTnLst>
                          </p:cTn>
                        </p:par>
                        <p:par>
                          <p:cTn id="40" fill="hold">
                            <p:stCondLst>
                              <p:cond delay="0"/>
                            </p:stCondLst>
                            <p:childTnLst>
                              <p:par>
                                <p:cTn id="41" presetID="24" presetClass="entr" presetSubtype="0" fill="hold" grpId="0" nodeType="afterEffect">
                                  <p:stCondLst>
                                    <p:cond delay="0"/>
                                  </p:stCondLst>
                                  <p:childTnLst>
                                    <p:set>
                                      <p:cBhvr>
                                        <p:cTn id="42" dur="1" fill="hold">
                                          <p:stCondLst>
                                            <p:cond delay="0"/>
                                          </p:stCondLst>
                                        </p:cTn>
                                        <p:tgtEl>
                                          <p:spTgt spid="13317">
                                            <p:txEl>
                                              <p:pRg st="7" end="7"/>
                                            </p:txEl>
                                          </p:spTgt>
                                        </p:tgtEl>
                                        <p:attrNameLst>
                                          <p:attrName>style.visibility</p:attrName>
                                        </p:attrNameLst>
                                      </p:cBhvr>
                                      <p:to>
                                        <p:strVal val="visible"/>
                                      </p:to>
                                    </p:set>
                                    <p:anim to="" calcmode="lin" valueType="num">
                                      <p:cBhvr>
                                        <p:cTn id="43" dur="1" fill="hold"/>
                                        <p:tgtEl>
                                          <p:spTgt spid="13317">
                                            <p:txEl>
                                              <p:pRg st="7" end="7"/>
                                            </p:txEl>
                                          </p:spTgt>
                                        </p:tgtEl>
                                        <p:attrNameLst>
                                          <p:attrName/>
                                        </p:attrNameLst>
                                      </p:cBhvr>
                                    </p:anim>
                                  </p:childTnLst>
                                </p:cTn>
                              </p:par>
                            </p:childTnLst>
                          </p:cTn>
                        </p:par>
                        <p:par>
                          <p:cTn id="44" fill="hold">
                            <p:stCondLst>
                              <p:cond delay="0"/>
                            </p:stCondLst>
                            <p:childTnLst>
                              <p:par>
                                <p:cTn id="45" presetID="24" presetClass="entr" presetSubtype="0" fill="hold" grpId="0" nodeType="afterEffect">
                                  <p:stCondLst>
                                    <p:cond delay="0"/>
                                  </p:stCondLst>
                                  <p:childTnLst>
                                    <p:set>
                                      <p:cBhvr>
                                        <p:cTn id="46" dur="1" fill="hold">
                                          <p:stCondLst>
                                            <p:cond delay="0"/>
                                          </p:stCondLst>
                                        </p:cTn>
                                        <p:tgtEl>
                                          <p:spTgt spid="13317">
                                            <p:txEl>
                                              <p:pRg st="8" end="8"/>
                                            </p:txEl>
                                          </p:spTgt>
                                        </p:tgtEl>
                                        <p:attrNameLst>
                                          <p:attrName>style.visibility</p:attrName>
                                        </p:attrNameLst>
                                      </p:cBhvr>
                                      <p:to>
                                        <p:strVal val="visible"/>
                                      </p:to>
                                    </p:set>
                                    <p:anim to="" calcmode="lin" valueType="num">
                                      <p:cBhvr>
                                        <p:cTn id="47" dur="1" fill="hold"/>
                                        <p:tgtEl>
                                          <p:spTgt spid="13317">
                                            <p:txEl>
                                              <p:pRg st="8" end="8"/>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P spid="13317" grpId="0" uiExpand="1" build="p"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0" name="Rectangle 2"/>
          <p:cNvSpPr>
            <a:spLocks noGrp="1" noChangeArrowheads="1"/>
          </p:cNvSpPr>
          <p:nvPr>
            <p:ph type="title"/>
          </p:nvPr>
        </p:nvSpPr>
        <p:spPr/>
        <p:txBody>
          <a:bodyPr/>
          <a:lstStyle/>
          <a:p>
            <a:pPr eaLnBrk="1" hangingPunct="1"/>
            <a:r>
              <a:rPr lang="en-US" dirty="0" smtClean="0"/>
              <a:t>Prior Views of Deficiencies</a:t>
            </a:r>
          </a:p>
        </p:txBody>
      </p:sp>
      <p:sp>
        <p:nvSpPr>
          <p:cNvPr id="14341" name="Rectangle 3"/>
          <p:cNvSpPr>
            <a:spLocks noGrp="1" noChangeArrowheads="1"/>
          </p:cNvSpPr>
          <p:nvPr>
            <p:ph idx="1"/>
          </p:nvPr>
        </p:nvSpPr>
        <p:spPr>
          <a:xfrm>
            <a:off x="914400" y="1905001"/>
            <a:ext cx="7620000" cy="4191000"/>
          </a:xfrm>
          <a:solidFill>
            <a:schemeClr val="bg1">
              <a:alpha val="50000"/>
            </a:schemeClr>
          </a:solidFill>
        </p:spPr>
        <p:txBody>
          <a:bodyPr/>
          <a:lstStyle/>
          <a:p>
            <a:pPr eaLnBrk="1" hangingPunct="1">
              <a:spcBef>
                <a:spcPts val="1200"/>
              </a:spcBef>
            </a:pPr>
            <a:r>
              <a:rPr lang="en-US" dirty="0" smtClean="0"/>
              <a:t>Judges have previously adopted different views of facial deficiencies in the 3 day notice</a:t>
            </a:r>
          </a:p>
          <a:p>
            <a:pPr lvl="1" eaLnBrk="1" hangingPunct="1"/>
            <a:r>
              <a:rPr lang="en-US" dirty="0" smtClean="0"/>
              <a:t>Fatal even without deposit</a:t>
            </a:r>
          </a:p>
          <a:p>
            <a:pPr lvl="1" eaLnBrk="1" hangingPunct="1"/>
            <a:r>
              <a:rPr lang="en-US" dirty="0" smtClean="0"/>
              <a:t>Does not prevent default based on failure to deposit accrued rent</a:t>
            </a:r>
          </a:p>
          <a:p>
            <a:pPr lvl="1" eaLnBrk="1" hangingPunct="1"/>
            <a:r>
              <a:rPr lang="en-US" dirty="0" smtClean="0"/>
              <a:t>Requires hearing, upon deposit by deadline, if potentially prejudicial or extenuating circumstances</a:t>
            </a:r>
          </a:p>
        </p:txBody>
      </p:sp>
      <p:sp>
        <p:nvSpPr>
          <p:cNvPr id="14338" name="Slide Number Placeholder 5"/>
          <p:cNvSpPr>
            <a:spLocks noGrp="1"/>
          </p:cNvSpPr>
          <p:nvPr>
            <p:ph type="sldNum" sz="quarter" idx="12"/>
          </p:nvPr>
        </p:nvSpPr>
        <p:spPr>
          <a:noFill/>
        </p:spPr>
        <p:txBody>
          <a:bodyPr/>
          <a:lstStyle/>
          <a:p>
            <a:fld id="{C670B079-8426-43DB-885F-2A9447AD88D4}" type="slidenum">
              <a:rPr lang="en-US" smtClean="0">
                <a:solidFill>
                  <a:srgbClr val="000000"/>
                </a:solidFill>
              </a:rPr>
              <a:pPr/>
              <a:t>17</a:t>
            </a:fld>
            <a:endParaRPr lang="en-US" smtClean="0">
              <a:solidFill>
                <a:srgbClr val="000000"/>
              </a:solidFill>
            </a:endParaRPr>
          </a:p>
        </p:txBody>
      </p:sp>
    </p:spTree>
    <p:extLst>
      <p:ext uri="{BB962C8B-B14F-4D97-AF65-F5344CB8AC3E}">
        <p14:creationId xmlns:p14="http://schemas.microsoft.com/office/powerpoint/2010/main" xmlns="" val="62977198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withEffect">
                                  <p:stCondLst>
                                    <p:cond delay="0"/>
                                  </p:stCondLst>
                                  <p:childTnLst>
                                    <p:set>
                                      <p:cBhvr>
                                        <p:cTn id="6" dur="1" fill="hold">
                                          <p:stCondLst>
                                            <p:cond delay="0"/>
                                          </p:stCondLst>
                                        </p:cTn>
                                        <p:tgtEl>
                                          <p:spTgt spid="14340"/>
                                        </p:tgtEl>
                                        <p:attrNameLst>
                                          <p:attrName>style.visibility</p:attrName>
                                        </p:attrNameLst>
                                      </p:cBhvr>
                                      <p:to>
                                        <p:strVal val="visible"/>
                                      </p:to>
                                    </p:set>
                                    <p:anim to="" calcmode="lin" valueType="num">
                                      <p:cBhvr>
                                        <p:cTn id="7" dur="1" fill="hold"/>
                                        <p:tgtEl>
                                          <p:spTgt spid="14340"/>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14341">
                                            <p:bg/>
                                          </p:spTgt>
                                        </p:tgtEl>
                                        <p:attrNameLst>
                                          <p:attrName>style.visibility</p:attrName>
                                        </p:attrNameLst>
                                      </p:cBhvr>
                                      <p:to>
                                        <p:strVal val="visible"/>
                                      </p:to>
                                    </p:set>
                                    <p:anim to="" calcmode="lin" valueType="num">
                                      <p:cBhvr>
                                        <p:cTn id="11" dur="1" fill="hold"/>
                                        <p:tgtEl>
                                          <p:spTgt spid="14341">
                                            <p:bg/>
                                          </p:spTgt>
                                        </p:tgtEl>
                                        <p:attrNameLst>
                                          <p:attrName/>
                                        </p:attrNameLst>
                                      </p:cBhvr>
                                    </p:anim>
                                  </p:childTnLst>
                                </p:cTn>
                              </p:par>
                            </p:childTnLst>
                          </p:cTn>
                        </p:par>
                        <p:par>
                          <p:cTn id="12" fill="hold">
                            <p:stCondLst>
                              <p:cond delay="0"/>
                            </p:stCondLst>
                            <p:childTnLst>
                              <p:par>
                                <p:cTn id="13" presetID="24" presetClass="entr" presetSubtype="0" fill="hold" grpId="0" nodeType="afterEffect">
                                  <p:stCondLst>
                                    <p:cond delay="0"/>
                                  </p:stCondLst>
                                  <p:childTnLst>
                                    <p:set>
                                      <p:cBhvr>
                                        <p:cTn id="14" dur="1" fill="hold">
                                          <p:stCondLst>
                                            <p:cond delay="0"/>
                                          </p:stCondLst>
                                        </p:cTn>
                                        <p:tgtEl>
                                          <p:spTgt spid="14341">
                                            <p:txEl>
                                              <p:pRg st="0" end="0"/>
                                            </p:txEl>
                                          </p:spTgt>
                                        </p:tgtEl>
                                        <p:attrNameLst>
                                          <p:attrName>style.visibility</p:attrName>
                                        </p:attrNameLst>
                                      </p:cBhvr>
                                      <p:to>
                                        <p:strVal val="visible"/>
                                      </p:to>
                                    </p:set>
                                    <p:anim to="" calcmode="lin" valueType="num">
                                      <p:cBhvr>
                                        <p:cTn id="15" dur="1" fill="hold"/>
                                        <p:tgtEl>
                                          <p:spTgt spid="14341">
                                            <p:txEl>
                                              <p:pRg st="0" end="0"/>
                                            </p:txEl>
                                          </p:spTgt>
                                        </p:tgtEl>
                                        <p:attrNameLst>
                                          <p:attrName/>
                                        </p:attrNameLst>
                                      </p:cBhvr>
                                    </p:anim>
                                  </p:childTnLst>
                                </p:cTn>
                              </p:par>
                            </p:childTnLst>
                          </p:cTn>
                        </p:par>
                        <p:par>
                          <p:cTn id="16" fill="hold">
                            <p:stCondLst>
                              <p:cond delay="0"/>
                            </p:stCondLst>
                            <p:childTnLst>
                              <p:par>
                                <p:cTn id="17" presetID="24" presetClass="entr" presetSubtype="0" fill="hold" grpId="0" nodeType="afterEffect">
                                  <p:stCondLst>
                                    <p:cond delay="0"/>
                                  </p:stCondLst>
                                  <p:childTnLst>
                                    <p:set>
                                      <p:cBhvr>
                                        <p:cTn id="18" dur="1" fill="hold">
                                          <p:stCondLst>
                                            <p:cond delay="0"/>
                                          </p:stCondLst>
                                        </p:cTn>
                                        <p:tgtEl>
                                          <p:spTgt spid="14341">
                                            <p:txEl>
                                              <p:pRg st="1" end="1"/>
                                            </p:txEl>
                                          </p:spTgt>
                                        </p:tgtEl>
                                        <p:attrNameLst>
                                          <p:attrName>style.visibility</p:attrName>
                                        </p:attrNameLst>
                                      </p:cBhvr>
                                      <p:to>
                                        <p:strVal val="visible"/>
                                      </p:to>
                                    </p:set>
                                    <p:anim to="" calcmode="lin" valueType="num">
                                      <p:cBhvr>
                                        <p:cTn id="19" dur="1" fill="hold"/>
                                        <p:tgtEl>
                                          <p:spTgt spid="14341">
                                            <p:txEl>
                                              <p:pRg st="1" end="1"/>
                                            </p:txEl>
                                          </p:spTgt>
                                        </p:tgtEl>
                                        <p:attrNameLst>
                                          <p:attrName/>
                                        </p:attrNameLst>
                                      </p:cBhvr>
                                    </p:anim>
                                  </p:childTnLst>
                                </p:cTn>
                              </p:par>
                            </p:childTnLst>
                          </p:cTn>
                        </p:par>
                        <p:par>
                          <p:cTn id="20" fill="hold">
                            <p:stCondLst>
                              <p:cond delay="0"/>
                            </p:stCondLst>
                            <p:childTnLst>
                              <p:par>
                                <p:cTn id="21" presetID="24" presetClass="entr" presetSubtype="0" fill="hold" grpId="0" nodeType="afterEffect">
                                  <p:stCondLst>
                                    <p:cond delay="0"/>
                                  </p:stCondLst>
                                  <p:childTnLst>
                                    <p:set>
                                      <p:cBhvr>
                                        <p:cTn id="22" dur="1" fill="hold">
                                          <p:stCondLst>
                                            <p:cond delay="0"/>
                                          </p:stCondLst>
                                        </p:cTn>
                                        <p:tgtEl>
                                          <p:spTgt spid="14341">
                                            <p:txEl>
                                              <p:pRg st="2" end="2"/>
                                            </p:txEl>
                                          </p:spTgt>
                                        </p:tgtEl>
                                        <p:attrNameLst>
                                          <p:attrName>style.visibility</p:attrName>
                                        </p:attrNameLst>
                                      </p:cBhvr>
                                      <p:to>
                                        <p:strVal val="visible"/>
                                      </p:to>
                                    </p:set>
                                    <p:anim to="" calcmode="lin" valueType="num">
                                      <p:cBhvr>
                                        <p:cTn id="23" dur="1" fill="hold"/>
                                        <p:tgtEl>
                                          <p:spTgt spid="14341">
                                            <p:txEl>
                                              <p:pRg st="2" end="2"/>
                                            </p:txEl>
                                          </p:spTgt>
                                        </p:tgtEl>
                                        <p:attrNameLst>
                                          <p:attrName/>
                                        </p:attrNameLst>
                                      </p:cBhvr>
                                    </p:anim>
                                  </p:childTnLst>
                                </p:cTn>
                              </p:par>
                            </p:childTnLst>
                          </p:cTn>
                        </p:par>
                        <p:par>
                          <p:cTn id="24" fill="hold">
                            <p:stCondLst>
                              <p:cond delay="0"/>
                            </p:stCondLst>
                            <p:childTnLst>
                              <p:par>
                                <p:cTn id="25" presetID="24" presetClass="entr" presetSubtype="0" fill="hold" grpId="0" nodeType="afterEffect">
                                  <p:stCondLst>
                                    <p:cond delay="0"/>
                                  </p:stCondLst>
                                  <p:childTnLst>
                                    <p:set>
                                      <p:cBhvr>
                                        <p:cTn id="26" dur="1" fill="hold">
                                          <p:stCondLst>
                                            <p:cond delay="0"/>
                                          </p:stCondLst>
                                        </p:cTn>
                                        <p:tgtEl>
                                          <p:spTgt spid="14341">
                                            <p:txEl>
                                              <p:pRg st="3" end="3"/>
                                            </p:txEl>
                                          </p:spTgt>
                                        </p:tgtEl>
                                        <p:attrNameLst>
                                          <p:attrName>style.visibility</p:attrName>
                                        </p:attrNameLst>
                                      </p:cBhvr>
                                      <p:to>
                                        <p:strVal val="visible"/>
                                      </p:to>
                                    </p:set>
                                    <p:anim to="" calcmode="lin" valueType="num">
                                      <p:cBhvr>
                                        <p:cTn id="27" dur="1" fill="hold"/>
                                        <p:tgtEl>
                                          <p:spTgt spid="14341">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P spid="14341" grpId="0" uiExpand="1" build="p"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p:txBody>
          <a:bodyPr/>
          <a:lstStyle/>
          <a:p>
            <a:pPr eaLnBrk="1" hangingPunct="1"/>
            <a:r>
              <a:rPr lang="en-US" dirty="0" smtClean="0"/>
              <a:t/>
            </a:r>
            <a:br>
              <a:rPr lang="en-US" dirty="0" smtClean="0"/>
            </a:br>
            <a:r>
              <a:rPr lang="en-US" dirty="0"/>
              <a:t/>
            </a:r>
            <a:br>
              <a:rPr lang="en-US" dirty="0"/>
            </a:br>
            <a:r>
              <a:rPr lang="en-US" dirty="0"/>
              <a:t/>
            </a:r>
            <a:br>
              <a:rPr lang="en-US" dirty="0"/>
            </a:br>
            <a:r>
              <a:rPr lang="en-US" dirty="0" smtClean="0"/>
              <a:t/>
            </a:r>
            <a:br>
              <a:rPr lang="en-US" dirty="0" smtClean="0"/>
            </a:br>
            <a:r>
              <a:rPr lang="en-US" dirty="0" smtClean="0"/>
              <a:t>Judicial Response</a:t>
            </a:r>
          </a:p>
        </p:txBody>
      </p:sp>
      <p:sp>
        <p:nvSpPr>
          <p:cNvPr id="12293" name="Rectangle 3"/>
          <p:cNvSpPr>
            <a:spLocks noGrp="1" noChangeArrowheads="1"/>
          </p:cNvSpPr>
          <p:nvPr>
            <p:ph idx="1"/>
          </p:nvPr>
        </p:nvSpPr>
        <p:spPr>
          <a:solidFill>
            <a:schemeClr val="bg1">
              <a:alpha val="50000"/>
            </a:schemeClr>
          </a:solidFill>
        </p:spPr>
        <p:txBody>
          <a:bodyPr/>
          <a:lstStyle/>
          <a:p>
            <a:pPr eaLnBrk="1" hangingPunct="1"/>
            <a:r>
              <a:rPr lang="en-US" dirty="0" smtClean="0"/>
              <a:t>Do Judges Exercise Discretion? </a:t>
            </a:r>
          </a:p>
          <a:p>
            <a:pPr lvl="1" eaLnBrk="1" hangingPunct="1"/>
            <a:r>
              <a:rPr lang="en-US" dirty="0" smtClean="0"/>
              <a:t>Interpreting Pro Se Pleadings</a:t>
            </a:r>
          </a:p>
          <a:p>
            <a:pPr lvl="1" eaLnBrk="1" hangingPunct="1"/>
            <a:r>
              <a:rPr lang="en-US" dirty="0" smtClean="0"/>
              <a:t>Scheduling Hearing</a:t>
            </a:r>
          </a:p>
          <a:p>
            <a:pPr lvl="1" eaLnBrk="1" hangingPunct="1"/>
            <a:r>
              <a:rPr lang="en-US" dirty="0" smtClean="0"/>
              <a:t>Facilitate or Delay Execution of Writ</a:t>
            </a:r>
          </a:p>
          <a:p>
            <a:pPr eaLnBrk="1" hangingPunct="1"/>
            <a:r>
              <a:rPr lang="en-US" dirty="0" smtClean="0"/>
              <a:t>Order for Hearing</a:t>
            </a:r>
          </a:p>
          <a:p>
            <a:pPr lvl="1" eaLnBrk="1" hangingPunct="1"/>
            <a:r>
              <a:rPr lang="en-US" dirty="0" smtClean="0"/>
              <a:t>Deposit Required </a:t>
            </a:r>
          </a:p>
          <a:p>
            <a:pPr lvl="1" eaLnBrk="1" hangingPunct="1"/>
            <a:r>
              <a:rPr lang="en-US" dirty="0" smtClean="0"/>
              <a:t>Default After Scheduling Hearing</a:t>
            </a:r>
          </a:p>
          <a:p>
            <a:pPr lvl="1" eaLnBrk="1" hangingPunct="1"/>
            <a:r>
              <a:rPr lang="en-US" dirty="0" smtClean="0"/>
              <a:t>Mandating Mediation</a:t>
            </a:r>
          </a:p>
          <a:p>
            <a:pPr eaLnBrk="1" hangingPunct="1">
              <a:buFontTx/>
              <a:buNone/>
            </a:pPr>
            <a:endParaRPr lang="en-US" dirty="0" smtClean="0"/>
          </a:p>
        </p:txBody>
      </p:sp>
      <p:sp>
        <p:nvSpPr>
          <p:cNvPr id="12290" name="Slide Number Placeholder 5"/>
          <p:cNvSpPr>
            <a:spLocks noGrp="1"/>
          </p:cNvSpPr>
          <p:nvPr>
            <p:ph type="sldNum" sz="quarter" idx="12"/>
          </p:nvPr>
        </p:nvSpPr>
        <p:spPr>
          <a:noFill/>
        </p:spPr>
        <p:txBody>
          <a:bodyPr/>
          <a:lstStyle/>
          <a:p>
            <a:fld id="{233B8B5F-7C02-4C04-8D61-172636F1DF63}" type="slidenum">
              <a:rPr lang="en-US" smtClean="0"/>
              <a:pPr/>
              <a:t>18</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withEffect">
                                  <p:stCondLst>
                                    <p:cond delay="0"/>
                                  </p:stCondLst>
                                  <p:childTnLst>
                                    <p:set>
                                      <p:cBhvr>
                                        <p:cTn id="6" dur="1" fill="hold">
                                          <p:stCondLst>
                                            <p:cond delay="0"/>
                                          </p:stCondLst>
                                        </p:cTn>
                                        <p:tgtEl>
                                          <p:spTgt spid="12292"/>
                                        </p:tgtEl>
                                        <p:attrNameLst>
                                          <p:attrName>style.visibility</p:attrName>
                                        </p:attrNameLst>
                                      </p:cBhvr>
                                      <p:to>
                                        <p:strVal val="visible"/>
                                      </p:to>
                                    </p:set>
                                    <p:anim to="" calcmode="lin" valueType="num">
                                      <p:cBhvr>
                                        <p:cTn id="7" dur="1" fill="hold"/>
                                        <p:tgtEl>
                                          <p:spTgt spid="12292"/>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12293">
                                            <p:bg/>
                                          </p:spTgt>
                                        </p:tgtEl>
                                        <p:attrNameLst>
                                          <p:attrName>style.visibility</p:attrName>
                                        </p:attrNameLst>
                                      </p:cBhvr>
                                      <p:to>
                                        <p:strVal val="visible"/>
                                      </p:to>
                                    </p:set>
                                    <p:anim to="" calcmode="lin" valueType="num">
                                      <p:cBhvr>
                                        <p:cTn id="11" dur="1" fill="hold"/>
                                        <p:tgtEl>
                                          <p:spTgt spid="12293">
                                            <p:bg/>
                                          </p:spTgt>
                                        </p:tgtEl>
                                        <p:attrNameLst>
                                          <p:attrName/>
                                        </p:attrNameLst>
                                      </p:cBhvr>
                                    </p:anim>
                                  </p:childTnLst>
                                </p:cTn>
                              </p:par>
                            </p:childTnLst>
                          </p:cTn>
                        </p:par>
                        <p:par>
                          <p:cTn id="12" fill="hold">
                            <p:stCondLst>
                              <p:cond delay="0"/>
                            </p:stCondLst>
                            <p:childTnLst>
                              <p:par>
                                <p:cTn id="13" presetID="24" presetClass="entr" presetSubtype="0" fill="hold" grpId="0" nodeType="afterEffect">
                                  <p:stCondLst>
                                    <p:cond delay="0"/>
                                  </p:stCondLst>
                                  <p:childTnLst>
                                    <p:set>
                                      <p:cBhvr>
                                        <p:cTn id="14" dur="1" fill="hold">
                                          <p:stCondLst>
                                            <p:cond delay="0"/>
                                          </p:stCondLst>
                                        </p:cTn>
                                        <p:tgtEl>
                                          <p:spTgt spid="12293">
                                            <p:txEl>
                                              <p:pRg st="0" end="0"/>
                                            </p:txEl>
                                          </p:spTgt>
                                        </p:tgtEl>
                                        <p:attrNameLst>
                                          <p:attrName>style.visibility</p:attrName>
                                        </p:attrNameLst>
                                      </p:cBhvr>
                                      <p:to>
                                        <p:strVal val="visible"/>
                                      </p:to>
                                    </p:set>
                                    <p:anim to="" calcmode="lin" valueType="num">
                                      <p:cBhvr>
                                        <p:cTn id="15" dur="1" fill="hold"/>
                                        <p:tgtEl>
                                          <p:spTgt spid="12293">
                                            <p:txEl>
                                              <p:pRg st="0" end="0"/>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0"/>
                                          </p:stCondLst>
                                        </p:cTn>
                                        <p:tgtEl>
                                          <p:spTgt spid="12293">
                                            <p:txEl>
                                              <p:pRg st="1" end="1"/>
                                            </p:txEl>
                                          </p:spTgt>
                                        </p:tgtEl>
                                        <p:attrNameLst>
                                          <p:attrName>style.visibility</p:attrName>
                                        </p:attrNameLst>
                                      </p:cBhvr>
                                      <p:to>
                                        <p:strVal val="visible"/>
                                      </p:to>
                                    </p:set>
                                    <p:anim to="" calcmode="lin" valueType="num">
                                      <p:cBhvr>
                                        <p:cTn id="18" dur="1" fill="hold"/>
                                        <p:tgtEl>
                                          <p:spTgt spid="12293">
                                            <p:txEl>
                                              <p:pRg st="1" end="1"/>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0"/>
                                          </p:stCondLst>
                                        </p:cTn>
                                        <p:tgtEl>
                                          <p:spTgt spid="12293">
                                            <p:txEl>
                                              <p:pRg st="2" end="2"/>
                                            </p:txEl>
                                          </p:spTgt>
                                        </p:tgtEl>
                                        <p:attrNameLst>
                                          <p:attrName>style.visibility</p:attrName>
                                        </p:attrNameLst>
                                      </p:cBhvr>
                                      <p:to>
                                        <p:strVal val="visible"/>
                                      </p:to>
                                    </p:set>
                                    <p:anim to="" calcmode="lin" valueType="num">
                                      <p:cBhvr>
                                        <p:cTn id="21" dur="1" fill="hold"/>
                                        <p:tgtEl>
                                          <p:spTgt spid="12293">
                                            <p:txEl>
                                              <p:pRg st="2" end="2"/>
                                            </p:txEl>
                                          </p:spTgt>
                                        </p:tgtEl>
                                        <p:attrNameLst>
                                          <p:attrName/>
                                        </p:attrNameLst>
                                      </p:cBhvr>
                                    </p:anim>
                                  </p:childTnLst>
                                </p:cTn>
                              </p:par>
                            </p:childTnLst>
                          </p:cTn>
                        </p:par>
                        <p:par>
                          <p:cTn id="22" fill="hold">
                            <p:stCondLst>
                              <p:cond delay="0"/>
                            </p:stCondLst>
                            <p:childTnLst>
                              <p:par>
                                <p:cTn id="23" presetID="24" presetClass="entr" presetSubtype="0" fill="hold" grpId="0" nodeType="afterEffect">
                                  <p:stCondLst>
                                    <p:cond delay="0"/>
                                  </p:stCondLst>
                                  <p:childTnLst>
                                    <p:set>
                                      <p:cBhvr>
                                        <p:cTn id="24" dur="1" fill="hold">
                                          <p:stCondLst>
                                            <p:cond delay="0"/>
                                          </p:stCondLst>
                                        </p:cTn>
                                        <p:tgtEl>
                                          <p:spTgt spid="12293">
                                            <p:txEl>
                                              <p:pRg st="3" end="3"/>
                                            </p:txEl>
                                          </p:spTgt>
                                        </p:tgtEl>
                                        <p:attrNameLst>
                                          <p:attrName>style.visibility</p:attrName>
                                        </p:attrNameLst>
                                      </p:cBhvr>
                                      <p:to>
                                        <p:strVal val="visible"/>
                                      </p:to>
                                    </p:set>
                                    <p:anim to="" calcmode="lin" valueType="num">
                                      <p:cBhvr>
                                        <p:cTn id="25" dur="1" fill="hold"/>
                                        <p:tgtEl>
                                          <p:spTgt spid="12293">
                                            <p:txEl>
                                              <p:pRg st="3" end="3"/>
                                            </p:txEl>
                                          </p:spTgt>
                                        </p:tgtEl>
                                        <p:attrNameLst>
                                          <p:attrName/>
                                        </p:attrNameLst>
                                      </p:cBhvr>
                                    </p:anim>
                                  </p:childTnLst>
                                </p:cTn>
                              </p:par>
                            </p:childTnLst>
                          </p:cTn>
                        </p:par>
                        <p:par>
                          <p:cTn id="26" fill="hold">
                            <p:stCondLst>
                              <p:cond delay="0"/>
                            </p:stCondLst>
                            <p:childTnLst>
                              <p:par>
                                <p:cTn id="27" presetID="24" presetClass="entr" presetSubtype="0" fill="hold" grpId="0" nodeType="afterEffect">
                                  <p:stCondLst>
                                    <p:cond delay="0"/>
                                  </p:stCondLst>
                                  <p:childTnLst>
                                    <p:set>
                                      <p:cBhvr>
                                        <p:cTn id="28" dur="1" fill="hold">
                                          <p:stCondLst>
                                            <p:cond delay="0"/>
                                          </p:stCondLst>
                                        </p:cTn>
                                        <p:tgtEl>
                                          <p:spTgt spid="12293">
                                            <p:txEl>
                                              <p:pRg st="4" end="4"/>
                                            </p:txEl>
                                          </p:spTgt>
                                        </p:tgtEl>
                                        <p:attrNameLst>
                                          <p:attrName>style.visibility</p:attrName>
                                        </p:attrNameLst>
                                      </p:cBhvr>
                                      <p:to>
                                        <p:strVal val="visible"/>
                                      </p:to>
                                    </p:set>
                                    <p:anim to="" calcmode="lin" valueType="num">
                                      <p:cBhvr>
                                        <p:cTn id="29" dur="1" fill="hold"/>
                                        <p:tgtEl>
                                          <p:spTgt spid="12293">
                                            <p:txEl>
                                              <p:pRg st="4" end="4"/>
                                            </p:txEl>
                                          </p:spTgt>
                                        </p:tgtEl>
                                        <p:attrNameLst>
                                          <p:attrName/>
                                        </p:attrNameLst>
                                      </p:cBhvr>
                                    </p:anim>
                                  </p:childTnLst>
                                </p:cTn>
                              </p:par>
                            </p:childTnLst>
                          </p:cTn>
                        </p:par>
                        <p:par>
                          <p:cTn id="30" fill="hold">
                            <p:stCondLst>
                              <p:cond delay="0"/>
                            </p:stCondLst>
                            <p:childTnLst>
                              <p:par>
                                <p:cTn id="31" presetID="24" presetClass="entr" presetSubtype="0" fill="hold" grpId="0" nodeType="afterEffect">
                                  <p:stCondLst>
                                    <p:cond delay="0"/>
                                  </p:stCondLst>
                                  <p:childTnLst>
                                    <p:set>
                                      <p:cBhvr>
                                        <p:cTn id="32" dur="1" fill="hold">
                                          <p:stCondLst>
                                            <p:cond delay="0"/>
                                          </p:stCondLst>
                                        </p:cTn>
                                        <p:tgtEl>
                                          <p:spTgt spid="12293">
                                            <p:txEl>
                                              <p:pRg st="5" end="5"/>
                                            </p:txEl>
                                          </p:spTgt>
                                        </p:tgtEl>
                                        <p:attrNameLst>
                                          <p:attrName>style.visibility</p:attrName>
                                        </p:attrNameLst>
                                      </p:cBhvr>
                                      <p:to>
                                        <p:strVal val="visible"/>
                                      </p:to>
                                    </p:set>
                                    <p:anim to="" calcmode="lin" valueType="num">
                                      <p:cBhvr>
                                        <p:cTn id="33" dur="1" fill="hold"/>
                                        <p:tgtEl>
                                          <p:spTgt spid="12293">
                                            <p:txEl>
                                              <p:pRg st="5" end="5"/>
                                            </p:txEl>
                                          </p:spTgt>
                                        </p:tgtEl>
                                        <p:attrNameLst>
                                          <p:attrName/>
                                        </p:attrNameLst>
                                      </p:cBhvr>
                                    </p:anim>
                                  </p:childTnLst>
                                </p:cTn>
                              </p:par>
                              <p:par>
                                <p:cTn id="34" presetID="24" presetClass="entr" presetSubtype="0" fill="hold" grpId="0" nodeType="withEffect">
                                  <p:stCondLst>
                                    <p:cond delay="0"/>
                                  </p:stCondLst>
                                  <p:childTnLst>
                                    <p:set>
                                      <p:cBhvr>
                                        <p:cTn id="35" dur="1" fill="hold">
                                          <p:stCondLst>
                                            <p:cond delay="0"/>
                                          </p:stCondLst>
                                        </p:cTn>
                                        <p:tgtEl>
                                          <p:spTgt spid="12293">
                                            <p:txEl>
                                              <p:pRg st="6" end="6"/>
                                            </p:txEl>
                                          </p:spTgt>
                                        </p:tgtEl>
                                        <p:attrNameLst>
                                          <p:attrName>style.visibility</p:attrName>
                                        </p:attrNameLst>
                                      </p:cBhvr>
                                      <p:to>
                                        <p:strVal val="visible"/>
                                      </p:to>
                                    </p:set>
                                    <p:anim to="" calcmode="lin" valueType="num">
                                      <p:cBhvr>
                                        <p:cTn id="36" dur="1" fill="hold"/>
                                        <p:tgtEl>
                                          <p:spTgt spid="12293">
                                            <p:txEl>
                                              <p:pRg st="6" end="6"/>
                                            </p:txEl>
                                          </p:spTgt>
                                        </p:tgtEl>
                                        <p:attrNameLst>
                                          <p:attrName/>
                                        </p:attrNameLst>
                                      </p:cBhvr>
                                    </p:anim>
                                  </p:childTnLst>
                                </p:cTn>
                              </p:par>
                            </p:childTnLst>
                          </p:cTn>
                        </p:par>
                        <p:par>
                          <p:cTn id="37" fill="hold">
                            <p:stCondLst>
                              <p:cond delay="0"/>
                            </p:stCondLst>
                            <p:childTnLst>
                              <p:par>
                                <p:cTn id="38" presetID="24" presetClass="entr" presetSubtype="0" fill="hold" grpId="0" nodeType="afterEffect">
                                  <p:stCondLst>
                                    <p:cond delay="0"/>
                                  </p:stCondLst>
                                  <p:childTnLst>
                                    <p:set>
                                      <p:cBhvr>
                                        <p:cTn id="39" dur="1" fill="hold">
                                          <p:stCondLst>
                                            <p:cond delay="0"/>
                                          </p:stCondLst>
                                        </p:cTn>
                                        <p:tgtEl>
                                          <p:spTgt spid="12293">
                                            <p:txEl>
                                              <p:pRg st="7" end="7"/>
                                            </p:txEl>
                                          </p:spTgt>
                                        </p:tgtEl>
                                        <p:attrNameLst>
                                          <p:attrName>style.visibility</p:attrName>
                                        </p:attrNameLst>
                                      </p:cBhvr>
                                      <p:to>
                                        <p:strVal val="visible"/>
                                      </p:to>
                                    </p:set>
                                    <p:anim to="" calcmode="lin" valueType="num">
                                      <p:cBhvr>
                                        <p:cTn id="40" dur="1" fill="hold"/>
                                        <p:tgtEl>
                                          <p:spTgt spid="12293">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P spid="12293" grpId="0" uiExpand="1" build="p"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rgbClr val="000000"/>
                </a:solidFill>
                <a:latin typeface="Verdana" pitchFamily="34" charset="0"/>
                <a:ea typeface="Verdana" pitchFamily="34" charset="0"/>
                <a:cs typeface="Verdana" pitchFamily="34" charset="0"/>
              </a:rPr>
              <a:t>Partial Deposit</a:t>
            </a:r>
            <a:endParaRPr lang="en-US" sz="4000" dirty="0"/>
          </a:p>
        </p:txBody>
      </p:sp>
      <p:sp>
        <p:nvSpPr>
          <p:cNvPr id="5" name="Rectangle 3"/>
          <p:cNvSpPr txBox="1">
            <a:spLocks noGrp="1" noChangeArrowheads="1"/>
          </p:cNvSpPr>
          <p:nvPr>
            <p:ph idx="1"/>
          </p:nvPr>
        </p:nvSpPr>
        <p:spPr bwMode="auto">
          <a:xfrm>
            <a:off x="533400" y="1905000"/>
            <a:ext cx="8001000" cy="4114800"/>
          </a:xfrm>
          <a:prstGeom prst="rect">
            <a:avLst/>
          </a:prstGeom>
          <a:solidFill>
            <a:srgbClr val="FDFDFD">
              <a:alpha val="50000"/>
            </a:srgbClr>
          </a:solidFill>
          <a:ln w="25400">
            <a:noFill/>
            <a:miter lim="800000"/>
            <a:headEnd/>
            <a:tailEnd/>
          </a:ln>
          <a:effectLst/>
        </p:spPr>
        <p:txBody>
          <a:bodyPr vert="horz" wrap="square" lIns="91440" tIns="45720" rIns="91440" bIns="45720" numCol="1" anchor="t" anchorCtr="0" compatLnSpc="1">
            <a:prstTxWarp prst="textNoShape">
              <a:avLst/>
            </a:prstTxWarp>
          </a:bodyPr>
          <a:lstStyle/>
          <a:p>
            <a:pPr marL="469900" indent="-469900" algn="l" eaLnBrk="1" hangingPunct="1">
              <a:lnSpc>
                <a:spcPct val="90000"/>
              </a:lnSpc>
              <a:spcBef>
                <a:spcPct val="20000"/>
              </a:spcBef>
              <a:buClr>
                <a:srgbClr val="CC0000"/>
              </a:buClr>
              <a:buFont typeface="Wingdings" pitchFamily="2" charset="2"/>
              <a:buChar char="o"/>
              <a:defRPr/>
            </a:pPr>
            <a:endParaRPr lang="en-US" sz="1200" kern="0" dirty="0" smtClean="0">
              <a:latin typeface="Verdana"/>
            </a:endParaRPr>
          </a:p>
          <a:p>
            <a:pPr marL="469900" indent="-469900" algn="l" eaLnBrk="1" hangingPunct="1">
              <a:lnSpc>
                <a:spcPct val="90000"/>
              </a:lnSpc>
              <a:spcBef>
                <a:spcPts val="0"/>
              </a:spcBef>
              <a:spcAft>
                <a:spcPts val="1200"/>
              </a:spcAft>
              <a:buClr>
                <a:srgbClr val="CC0000"/>
              </a:buClr>
              <a:buFont typeface="Wingdings" panose="05000000000000000000" pitchFamily="2" charset="2"/>
              <a:buChar char="q"/>
              <a:defRPr/>
            </a:pPr>
            <a:r>
              <a:rPr lang="en-US" sz="3200" kern="0" dirty="0" smtClean="0">
                <a:latin typeface="Verdana"/>
              </a:rPr>
              <a:t>If partial amount of rent is posted into  registry without valid Motion to Determine Rent, some Judges have:</a:t>
            </a:r>
          </a:p>
          <a:p>
            <a:pPr marL="908050" lvl="1" indent="-436563" algn="l" eaLnBrk="1" hangingPunct="1">
              <a:lnSpc>
                <a:spcPct val="90000"/>
              </a:lnSpc>
              <a:spcBef>
                <a:spcPts val="0"/>
              </a:spcBef>
              <a:spcAft>
                <a:spcPts val="1200"/>
              </a:spcAft>
              <a:buClr>
                <a:srgbClr val="CC0000"/>
              </a:buClr>
              <a:buFont typeface="Wingdings" pitchFamily="2" charset="2"/>
              <a:buChar char="n"/>
              <a:defRPr/>
            </a:pPr>
            <a:r>
              <a:rPr lang="en-US" sz="2800" kern="0" dirty="0" smtClean="0">
                <a:latin typeface="Verdana"/>
              </a:rPr>
              <a:t>Ordered balance to be placed into court registry by a fixed date or a default judgment will enter. </a:t>
            </a:r>
          </a:p>
          <a:p>
            <a:pPr marL="908050" lvl="1" indent="-436563" algn="l" eaLnBrk="1" hangingPunct="1">
              <a:lnSpc>
                <a:spcPct val="90000"/>
              </a:lnSpc>
              <a:spcBef>
                <a:spcPts val="0"/>
              </a:spcBef>
              <a:spcAft>
                <a:spcPts val="1200"/>
              </a:spcAft>
              <a:buClr>
                <a:srgbClr val="CC0000"/>
              </a:buClr>
              <a:buFont typeface="Wingdings" pitchFamily="2" charset="2"/>
              <a:buChar char="n"/>
              <a:defRPr/>
            </a:pPr>
            <a:r>
              <a:rPr lang="en-US" sz="2800" kern="0" dirty="0" smtClean="0">
                <a:latin typeface="Verdana"/>
              </a:rPr>
              <a:t>Entered default judgment. </a:t>
            </a:r>
            <a:endParaRPr lang="en-US" sz="2800" kern="0" dirty="0">
              <a:latin typeface="Verdana"/>
            </a:endParaRPr>
          </a:p>
        </p:txBody>
      </p:sp>
      <p:sp>
        <p:nvSpPr>
          <p:cNvPr id="4" name="Slide Number Placeholder 3"/>
          <p:cNvSpPr>
            <a:spLocks noGrp="1"/>
          </p:cNvSpPr>
          <p:nvPr>
            <p:ph type="sldNum" sz="quarter" idx="12"/>
          </p:nvPr>
        </p:nvSpPr>
        <p:spPr/>
        <p:txBody>
          <a:bodyPr/>
          <a:lstStyle/>
          <a:p>
            <a:fld id="{BCFC03F6-FA99-49DA-A11B-89F8E82FA9A6}" type="slidenum">
              <a:rPr lang="en-US" smtClean="0">
                <a:solidFill>
                  <a:srgbClr val="000000"/>
                </a:solidFill>
              </a:rPr>
              <a:pPr/>
              <a:t>19</a:t>
            </a:fld>
            <a:endParaRPr lang="en-US">
              <a:solidFill>
                <a:srgbClr val="000000"/>
              </a:solidFill>
            </a:endParaRPr>
          </a:p>
        </p:txBody>
      </p:sp>
    </p:spTree>
    <p:extLst>
      <p:ext uri="{BB962C8B-B14F-4D97-AF65-F5344CB8AC3E}">
        <p14:creationId xmlns:p14="http://schemas.microsoft.com/office/powerpoint/2010/main" xmlns="" val="224735174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2000"/>
                                        <p:tgtEl>
                                          <p:spTgt spid="5">
                                            <p:bg/>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2000"/>
                                        <p:tgtEl>
                                          <p:spTgt spid="5">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2000"/>
                                        <p:tgtEl>
                                          <p:spTgt spid="5">
                                            <p:txEl>
                                              <p:pRg st="2" end="2"/>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3"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p:txBody>
          <a:bodyPr>
            <a:normAutofit fontScale="90000"/>
          </a:bodyPr>
          <a:lstStyle/>
          <a:p>
            <a:pPr eaLnBrk="1" hangingPunct="1"/>
            <a:r>
              <a:rPr lang="en-US" sz="4000" smtClean="0"/>
              <a:t>Commencing the Eviction Action</a:t>
            </a:r>
          </a:p>
        </p:txBody>
      </p:sp>
      <p:sp>
        <p:nvSpPr>
          <p:cNvPr id="3077" name="Rectangle 3"/>
          <p:cNvSpPr>
            <a:spLocks noGrp="1" noChangeArrowheads="1"/>
          </p:cNvSpPr>
          <p:nvPr>
            <p:ph idx="1"/>
          </p:nvPr>
        </p:nvSpPr>
        <p:spPr>
          <a:solidFill>
            <a:schemeClr val="bg1">
              <a:alpha val="50000"/>
            </a:schemeClr>
          </a:solidFill>
        </p:spPr>
        <p:txBody>
          <a:bodyPr/>
          <a:lstStyle/>
          <a:p>
            <a:pPr eaLnBrk="1" hangingPunct="1"/>
            <a:r>
              <a:rPr lang="en-US" dirty="0" smtClean="0"/>
              <a:t>The Decision to Evict</a:t>
            </a:r>
            <a:r>
              <a:rPr lang="en-US" dirty="0" smtClean="0">
                <a:hlinkClick r:id="rId3" action="ppaction://hlinksldjump"/>
              </a:rPr>
              <a:t> </a:t>
            </a:r>
            <a:endParaRPr lang="en-US" dirty="0" smtClean="0"/>
          </a:p>
          <a:p>
            <a:pPr eaLnBrk="1" hangingPunct="1"/>
            <a:r>
              <a:rPr lang="en-US" dirty="0" smtClean="0"/>
              <a:t>Preparing and Filing the Lawsuit</a:t>
            </a:r>
          </a:p>
          <a:p>
            <a:pPr lvl="1" eaLnBrk="1" hangingPunct="1"/>
            <a:r>
              <a:rPr lang="en-US" dirty="0" smtClean="0"/>
              <a:t>Lease or Tenancy</a:t>
            </a:r>
          </a:p>
          <a:p>
            <a:pPr lvl="1" eaLnBrk="1" hangingPunct="1"/>
            <a:r>
              <a:rPr lang="en-US" dirty="0" smtClean="0"/>
              <a:t>Parties</a:t>
            </a:r>
          </a:p>
          <a:p>
            <a:pPr lvl="1" eaLnBrk="1" hangingPunct="1"/>
            <a:r>
              <a:rPr lang="en-US" dirty="0" smtClean="0"/>
              <a:t>Notice</a:t>
            </a:r>
          </a:p>
          <a:p>
            <a:pPr eaLnBrk="1" hangingPunct="1"/>
            <a:r>
              <a:rPr lang="en-US" dirty="0" smtClean="0"/>
              <a:t>Service of Process</a:t>
            </a:r>
          </a:p>
          <a:p>
            <a:pPr lvl="1" eaLnBrk="1" hangingPunct="1"/>
            <a:r>
              <a:rPr lang="en-US" dirty="0" smtClean="0"/>
              <a:t>Individual or Substitute Service</a:t>
            </a:r>
          </a:p>
          <a:p>
            <a:pPr lvl="1" eaLnBrk="1" hangingPunct="1"/>
            <a:r>
              <a:rPr lang="en-US" dirty="0" smtClean="0"/>
              <a:t>Posting</a:t>
            </a:r>
          </a:p>
        </p:txBody>
      </p:sp>
      <p:sp>
        <p:nvSpPr>
          <p:cNvPr id="3074" name="Slide Number Placeholder 5"/>
          <p:cNvSpPr>
            <a:spLocks noGrp="1"/>
          </p:cNvSpPr>
          <p:nvPr>
            <p:ph type="sldNum" sz="quarter" idx="12"/>
          </p:nvPr>
        </p:nvSpPr>
        <p:spPr>
          <a:noFill/>
        </p:spPr>
        <p:txBody>
          <a:bodyPr/>
          <a:lstStyle/>
          <a:p>
            <a:fld id="{46940B12-A190-4EBD-9D8F-28473DA3E7E8}" type="slidenum">
              <a:rPr lang="en-US" smtClean="0"/>
              <a:pPr/>
              <a:t>2</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withEffect">
                                  <p:stCondLst>
                                    <p:cond delay="0"/>
                                  </p:stCondLst>
                                  <p:childTnLst>
                                    <p:set>
                                      <p:cBhvr>
                                        <p:cTn id="6" dur="1" fill="hold">
                                          <p:stCondLst>
                                            <p:cond delay="0"/>
                                          </p:stCondLst>
                                        </p:cTn>
                                        <p:tgtEl>
                                          <p:spTgt spid="3076"/>
                                        </p:tgtEl>
                                        <p:attrNameLst>
                                          <p:attrName>style.visibility</p:attrName>
                                        </p:attrNameLst>
                                      </p:cBhvr>
                                      <p:to>
                                        <p:strVal val="visible"/>
                                      </p:to>
                                    </p:set>
                                    <p:anim to="" calcmode="lin" valueType="num">
                                      <p:cBhvr>
                                        <p:cTn id="7" dur="1" fill="hold"/>
                                        <p:tgtEl>
                                          <p:spTgt spid="3076"/>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3077">
                                            <p:bg/>
                                          </p:spTgt>
                                        </p:tgtEl>
                                        <p:attrNameLst>
                                          <p:attrName>style.visibility</p:attrName>
                                        </p:attrNameLst>
                                      </p:cBhvr>
                                      <p:to>
                                        <p:strVal val="visible"/>
                                      </p:to>
                                    </p:set>
                                    <p:anim to="" calcmode="lin" valueType="num">
                                      <p:cBhvr>
                                        <p:cTn id="11" dur="1" fill="hold"/>
                                        <p:tgtEl>
                                          <p:spTgt spid="3077">
                                            <p:bg/>
                                          </p:spTgt>
                                        </p:tgtEl>
                                        <p:attrNameLst>
                                          <p:attrName/>
                                        </p:attrNameLst>
                                      </p:cBhvr>
                                    </p:anim>
                                  </p:childTnLst>
                                </p:cTn>
                              </p:par>
                            </p:childTnLst>
                          </p:cTn>
                        </p:par>
                        <p:par>
                          <p:cTn id="12" fill="hold">
                            <p:stCondLst>
                              <p:cond delay="0"/>
                            </p:stCondLst>
                            <p:childTnLst>
                              <p:par>
                                <p:cTn id="13" presetID="24" presetClass="entr" presetSubtype="0" fill="hold" grpId="0" nodeType="afterEffect">
                                  <p:stCondLst>
                                    <p:cond delay="0"/>
                                  </p:stCondLst>
                                  <p:childTnLst>
                                    <p:set>
                                      <p:cBhvr>
                                        <p:cTn id="14" dur="1" fill="hold">
                                          <p:stCondLst>
                                            <p:cond delay="0"/>
                                          </p:stCondLst>
                                        </p:cTn>
                                        <p:tgtEl>
                                          <p:spTgt spid="3077">
                                            <p:txEl>
                                              <p:pRg st="0" end="0"/>
                                            </p:txEl>
                                          </p:spTgt>
                                        </p:tgtEl>
                                        <p:attrNameLst>
                                          <p:attrName>style.visibility</p:attrName>
                                        </p:attrNameLst>
                                      </p:cBhvr>
                                      <p:to>
                                        <p:strVal val="visible"/>
                                      </p:to>
                                    </p:set>
                                    <p:anim to="" calcmode="lin" valueType="num">
                                      <p:cBhvr>
                                        <p:cTn id="15" dur="1" fill="hold"/>
                                        <p:tgtEl>
                                          <p:spTgt spid="3077">
                                            <p:txEl>
                                              <p:pRg st="0" end="0"/>
                                            </p:txEl>
                                          </p:spTgt>
                                        </p:tgtEl>
                                        <p:attrNameLst>
                                          <p:attrName/>
                                        </p:attrNameLst>
                                      </p:cBhvr>
                                    </p:anim>
                                  </p:childTnLst>
                                </p:cTn>
                              </p:par>
                            </p:childTnLst>
                          </p:cTn>
                        </p:par>
                        <p:par>
                          <p:cTn id="16" fill="hold">
                            <p:stCondLst>
                              <p:cond delay="0"/>
                            </p:stCondLst>
                            <p:childTnLst>
                              <p:par>
                                <p:cTn id="17" presetID="24" presetClass="entr" presetSubtype="0" fill="hold" grpId="0" nodeType="afterEffect">
                                  <p:stCondLst>
                                    <p:cond delay="0"/>
                                  </p:stCondLst>
                                  <p:childTnLst>
                                    <p:set>
                                      <p:cBhvr>
                                        <p:cTn id="18" dur="1" fill="hold">
                                          <p:stCondLst>
                                            <p:cond delay="0"/>
                                          </p:stCondLst>
                                        </p:cTn>
                                        <p:tgtEl>
                                          <p:spTgt spid="3077">
                                            <p:txEl>
                                              <p:pRg st="1" end="1"/>
                                            </p:txEl>
                                          </p:spTgt>
                                        </p:tgtEl>
                                        <p:attrNameLst>
                                          <p:attrName>style.visibility</p:attrName>
                                        </p:attrNameLst>
                                      </p:cBhvr>
                                      <p:to>
                                        <p:strVal val="visible"/>
                                      </p:to>
                                    </p:set>
                                    <p:anim to="" calcmode="lin" valueType="num">
                                      <p:cBhvr>
                                        <p:cTn id="19" dur="1" fill="hold"/>
                                        <p:tgtEl>
                                          <p:spTgt spid="3077">
                                            <p:txEl>
                                              <p:pRg st="1" end="1"/>
                                            </p:txEl>
                                          </p:spTgt>
                                        </p:tgtEl>
                                        <p:attrNameLst>
                                          <p:attrName/>
                                        </p:attrNameLst>
                                      </p:cBhvr>
                                    </p:anim>
                                  </p:childTnLst>
                                </p:cTn>
                              </p:par>
                            </p:childTnLst>
                          </p:cTn>
                        </p:par>
                        <p:par>
                          <p:cTn id="20" fill="hold">
                            <p:stCondLst>
                              <p:cond delay="0"/>
                            </p:stCondLst>
                            <p:childTnLst>
                              <p:par>
                                <p:cTn id="21" presetID="24" presetClass="entr" presetSubtype="0" fill="hold" grpId="0" nodeType="afterEffect">
                                  <p:stCondLst>
                                    <p:cond delay="0"/>
                                  </p:stCondLst>
                                  <p:childTnLst>
                                    <p:set>
                                      <p:cBhvr>
                                        <p:cTn id="22" dur="1" fill="hold">
                                          <p:stCondLst>
                                            <p:cond delay="0"/>
                                          </p:stCondLst>
                                        </p:cTn>
                                        <p:tgtEl>
                                          <p:spTgt spid="3077">
                                            <p:txEl>
                                              <p:pRg st="2" end="2"/>
                                            </p:txEl>
                                          </p:spTgt>
                                        </p:tgtEl>
                                        <p:attrNameLst>
                                          <p:attrName>style.visibility</p:attrName>
                                        </p:attrNameLst>
                                      </p:cBhvr>
                                      <p:to>
                                        <p:strVal val="visible"/>
                                      </p:to>
                                    </p:set>
                                    <p:anim to="" calcmode="lin" valueType="num">
                                      <p:cBhvr>
                                        <p:cTn id="23" dur="1" fill="hold"/>
                                        <p:tgtEl>
                                          <p:spTgt spid="3077">
                                            <p:txEl>
                                              <p:pRg st="2" end="2"/>
                                            </p:txEl>
                                          </p:spTgt>
                                        </p:tgtEl>
                                        <p:attrNameLst>
                                          <p:attrName/>
                                        </p:attrNameLst>
                                      </p:cBhvr>
                                    </p:anim>
                                  </p:childTnLst>
                                </p:cTn>
                              </p:par>
                            </p:childTnLst>
                          </p:cTn>
                        </p:par>
                        <p:par>
                          <p:cTn id="24" fill="hold">
                            <p:stCondLst>
                              <p:cond delay="0"/>
                            </p:stCondLst>
                            <p:childTnLst>
                              <p:par>
                                <p:cTn id="25" presetID="24" presetClass="entr" presetSubtype="0" fill="hold" grpId="0" nodeType="afterEffect">
                                  <p:stCondLst>
                                    <p:cond delay="0"/>
                                  </p:stCondLst>
                                  <p:childTnLst>
                                    <p:set>
                                      <p:cBhvr>
                                        <p:cTn id="26" dur="1" fill="hold">
                                          <p:stCondLst>
                                            <p:cond delay="0"/>
                                          </p:stCondLst>
                                        </p:cTn>
                                        <p:tgtEl>
                                          <p:spTgt spid="3077">
                                            <p:txEl>
                                              <p:pRg st="3" end="3"/>
                                            </p:txEl>
                                          </p:spTgt>
                                        </p:tgtEl>
                                        <p:attrNameLst>
                                          <p:attrName>style.visibility</p:attrName>
                                        </p:attrNameLst>
                                      </p:cBhvr>
                                      <p:to>
                                        <p:strVal val="visible"/>
                                      </p:to>
                                    </p:set>
                                    <p:anim to="" calcmode="lin" valueType="num">
                                      <p:cBhvr>
                                        <p:cTn id="27" dur="1" fill="hold"/>
                                        <p:tgtEl>
                                          <p:spTgt spid="3077">
                                            <p:txEl>
                                              <p:pRg st="3" end="3"/>
                                            </p:txEl>
                                          </p:spTgt>
                                        </p:tgtEl>
                                        <p:attrNameLst>
                                          <p:attrName/>
                                        </p:attrNameLst>
                                      </p:cBhvr>
                                    </p:anim>
                                  </p:childTnLst>
                                </p:cTn>
                              </p:par>
                            </p:childTnLst>
                          </p:cTn>
                        </p:par>
                        <p:par>
                          <p:cTn id="28" fill="hold">
                            <p:stCondLst>
                              <p:cond delay="0"/>
                            </p:stCondLst>
                            <p:childTnLst>
                              <p:par>
                                <p:cTn id="29" presetID="24" presetClass="entr" presetSubtype="0" fill="hold" grpId="0" nodeType="afterEffect">
                                  <p:stCondLst>
                                    <p:cond delay="0"/>
                                  </p:stCondLst>
                                  <p:childTnLst>
                                    <p:set>
                                      <p:cBhvr>
                                        <p:cTn id="30" dur="1" fill="hold">
                                          <p:stCondLst>
                                            <p:cond delay="0"/>
                                          </p:stCondLst>
                                        </p:cTn>
                                        <p:tgtEl>
                                          <p:spTgt spid="3077">
                                            <p:txEl>
                                              <p:pRg st="4" end="4"/>
                                            </p:txEl>
                                          </p:spTgt>
                                        </p:tgtEl>
                                        <p:attrNameLst>
                                          <p:attrName>style.visibility</p:attrName>
                                        </p:attrNameLst>
                                      </p:cBhvr>
                                      <p:to>
                                        <p:strVal val="visible"/>
                                      </p:to>
                                    </p:set>
                                    <p:anim to="" calcmode="lin" valueType="num">
                                      <p:cBhvr>
                                        <p:cTn id="31" dur="1" fill="hold"/>
                                        <p:tgtEl>
                                          <p:spTgt spid="3077">
                                            <p:txEl>
                                              <p:pRg st="4" end="4"/>
                                            </p:txEl>
                                          </p:spTgt>
                                        </p:tgtEl>
                                        <p:attrNameLst>
                                          <p:attrName/>
                                        </p:attrNameLst>
                                      </p:cBhvr>
                                    </p:anim>
                                  </p:childTnLst>
                                </p:cTn>
                              </p:par>
                            </p:childTnLst>
                          </p:cTn>
                        </p:par>
                        <p:par>
                          <p:cTn id="32" fill="hold">
                            <p:stCondLst>
                              <p:cond delay="0"/>
                            </p:stCondLst>
                            <p:childTnLst>
                              <p:par>
                                <p:cTn id="33" presetID="24" presetClass="entr" presetSubtype="0" fill="hold" grpId="0" nodeType="afterEffect">
                                  <p:stCondLst>
                                    <p:cond delay="0"/>
                                  </p:stCondLst>
                                  <p:childTnLst>
                                    <p:set>
                                      <p:cBhvr>
                                        <p:cTn id="34" dur="1" fill="hold">
                                          <p:stCondLst>
                                            <p:cond delay="0"/>
                                          </p:stCondLst>
                                        </p:cTn>
                                        <p:tgtEl>
                                          <p:spTgt spid="3077">
                                            <p:txEl>
                                              <p:pRg st="5" end="5"/>
                                            </p:txEl>
                                          </p:spTgt>
                                        </p:tgtEl>
                                        <p:attrNameLst>
                                          <p:attrName>style.visibility</p:attrName>
                                        </p:attrNameLst>
                                      </p:cBhvr>
                                      <p:to>
                                        <p:strVal val="visible"/>
                                      </p:to>
                                    </p:set>
                                    <p:anim to="" calcmode="lin" valueType="num">
                                      <p:cBhvr>
                                        <p:cTn id="35" dur="1" fill="hold"/>
                                        <p:tgtEl>
                                          <p:spTgt spid="3077">
                                            <p:txEl>
                                              <p:pRg st="5" end="5"/>
                                            </p:txEl>
                                          </p:spTgt>
                                        </p:tgtEl>
                                        <p:attrNameLst>
                                          <p:attrName/>
                                        </p:attrNameLst>
                                      </p:cBhvr>
                                    </p:anim>
                                  </p:childTnLst>
                                </p:cTn>
                              </p:par>
                            </p:childTnLst>
                          </p:cTn>
                        </p:par>
                        <p:par>
                          <p:cTn id="36" fill="hold">
                            <p:stCondLst>
                              <p:cond delay="0"/>
                            </p:stCondLst>
                            <p:childTnLst>
                              <p:par>
                                <p:cTn id="37" presetID="24" presetClass="entr" presetSubtype="0" fill="hold" grpId="0" nodeType="afterEffect">
                                  <p:stCondLst>
                                    <p:cond delay="0"/>
                                  </p:stCondLst>
                                  <p:childTnLst>
                                    <p:set>
                                      <p:cBhvr>
                                        <p:cTn id="38" dur="1" fill="hold">
                                          <p:stCondLst>
                                            <p:cond delay="0"/>
                                          </p:stCondLst>
                                        </p:cTn>
                                        <p:tgtEl>
                                          <p:spTgt spid="3077">
                                            <p:txEl>
                                              <p:pRg st="6" end="6"/>
                                            </p:txEl>
                                          </p:spTgt>
                                        </p:tgtEl>
                                        <p:attrNameLst>
                                          <p:attrName>style.visibility</p:attrName>
                                        </p:attrNameLst>
                                      </p:cBhvr>
                                      <p:to>
                                        <p:strVal val="visible"/>
                                      </p:to>
                                    </p:set>
                                    <p:anim to="" calcmode="lin" valueType="num">
                                      <p:cBhvr>
                                        <p:cTn id="39" dur="1" fill="hold"/>
                                        <p:tgtEl>
                                          <p:spTgt spid="3077">
                                            <p:txEl>
                                              <p:pRg st="6" end="6"/>
                                            </p:txEl>
                                          </p:spTgt>
                                        </p:tgtEl>
                                        <p:attrNameLst>
                                          <p:attrName/>
                                        </p:attrNameLst>
                                      </p:cBhvr>
                                    </p:anim>
                                  </p:childTnLst>
                                </p:cTn>
                              </p:par>
                            </p:childTnLst>
                          </p:cTn>
                        </p:par>
                        <p:par>
                          <p:cTn id="40" fill="hold">
                            <p:stCondLst>
                              <p:cond delay="0"/>
                            </p:stCondLst>
                            <p:childTnLst>
                              <p:par>
                                <p:cTn id="41" presetID="24" presetClass="entr" presetSubtype="0" fill="hold" grpId="0" nodeType="afterEffect">
                                  <p:stCondLst>
                                    <p:cond delay="0"/>
                                  </p:stCondLst>
                                  <p:childTnLst>
                                    <p:set>
                                      <p:cBhvr>
                                        <p:cTn id="42" dur="1" fill="hold">
                                          <p:stCondLst>
                                            <p:cond delay="0"/>
                                          </p:stCondLst>
                                        </p:cTn>
                                        <p:tgtEl>
                                          <p:spTgt spid="3077">
                                            <p:txEl>
                                              <p:pRg st="7" end="7"/>
                                            </p:txEl>
                                          </p:spTgt>
                                        </p:tgtEl>
                                        <p:attrNameLst>
                                          <p:attrName>style.visibility</p:attrName>
                                        </p:attrNameLst>
                                      </p:cBhvr>
                                      <p:to>
                                        <p:strVal val="visible"/>
                                      </p:to>
                                    </p:set>
                                    <p:anim to="" calcmode="lin" valueType="num">
                                      <p:cBhvr>
                                        <p:cTn id="43" dur="1" fill="hold"/>
                                        <p:tgtEl>
                                          <p:spTgt spid="3077">
                                            <p:txEl>
                                              <p:pRg st="7" end="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p:bldP spid="3077" grpId="0" uiExpand="1" build="p"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74675" y="762000"/>
            <a:ext cx="8001000" cy="530225"/>
          </a:xfrm>
        </p:spPr>
        <p:txBody>
          <a:bodyPr>
            <a:noAutofit/>
          </a:bodyPr>
          <a:lstStyle/>
          <a:p>
            <a:r>
              <a:rPr lang="en-US" sz="4000" dirty="0" smtClean="0"/>
              <a:t>Scheduling the Trial</a:t>
            </a:r>
            <a:endParaRPr lang="en-US" sz="4000" dirty="0"/>
          </a:p>
        </p:txBody>
      </p:sp>
      <p:sp>
        <p:nvSpPr>
          <p:cNvPr id="23555" name="Rectangle 3"/>
          <p:cNvSpPr>
            <a:spLocks noGrp="1" noChangeArrowheads="1"/>
          </p:cNvSpPr>
          <p:nvPr>
            <p:ph idx="1"/>
          </p:nvPr>
        </p:nvSpPr>
        <p:spPr>
          <a:xfrm>
            <a:off x="533400" y="2057400"/>
            <a:ext cx="8001000" cy="3200400"/>
          </a:xfrm>
          <a:solidFill>
            <a:srgbClr val="FDFDFD">
              <a:alpha val="50000"/>
            </a:srgbClr>
          </a:solidFill>
          <a:ln w="25400">
            <a:noFill/>
          </a:ln>
        </p:spPr>
        <p:txBody>
          <a:bodyPr lIns="182880" tIns="182880"/>
          <a:lstStyle/>
          <a:p>
            <a:pPr>
              <a:buFont typeface="Wingdings" pitchFamily="2" charset="2"/>
              <a:buChar char="q"/>
            </a:pPr>
            <a:r>
              <a:rPr lang="en-US" sz="2800" dirty="0" smtClean="0"/>
              <a:t>Trial is properly scheduled when:</a:t>
            </a:r>
          </a:p>
          <a:p>
            <a:endParaRPr lang="en-US" sz="1200" dirty="0" smtClean="0"/>
          </a:p>
          <a:p>
            <a:pPr lvl="1"/>
            <a:r>
              <a:rPr lang="en-US" sz="2400" b="1" dirty="0" smtClean="0"/>
              <a:t>Tenant </a:t>
            </a:r>
            <a:r>
              <a:rPr lang="en-US" sz="2400" dirty="0" smtClean="0"/>
              <a:t> deposited the accrued rent and answered the Complaint for Eviction.</a:t>
            </a:r>
          </a:p>
          <a:p>
            <a:pPr lvl="1"/>
            <a:endParaRPr lang="en-US" sz="2400" dirty="0" smtClean="0"/>
          </a:p>
          <a:p>
            <a:pPr lvl="1"/>
            <a:r>
              <a:rPr lang="en-US" sz="2400" b="1" dirty="0" smtClean="0"/>
              <a:t>Tenant’s </a:t>
            </a:r>
            <a:r>
              <a:rPr lang="en-US" sz="2400" dirty="0" smtClean="0"/>
              <a:t>answer alleges payment of the rent.</a:t>
            </a:r>
          </a:p>
          <a:p>
            <a:pPr lvl="1"/>
            <a:endParaRPr lang="en-US" sz="2400" dirty="0" smtClean="0"/>
          </a:p>
        </p:txBody>
      </p:sp>
      <p:sp>
        <p:nvSpPr>
          <p:cNvPr id="4" name="Slide Number Placeholder 5"/>
          <p:cNvSpPr>
            <a:spLocks noGrp="1"/>
          </p:cNvSpPr>
          <p:nvPr>
            <p:ph type="sldNum" sz="quarter" idx="12"/>
          </p:nvPr>
        </p:nvSpPr>
        <p:spPr/>
        <p:txBody>
          <a:bodyPr/>
          <a:lstStyle/>
          <a:p>
            <a:fld id="{09FFFA6A-34E0-4D5A-94FE-67346FBC0FD4}" type="slidenum">
              <a:rPr lang="en-US"/>
              <a:pPr/>
              <a:t>20</a:t>
            </a:fld>
            <a:endParaRPr lang="en-US"/>
          </a:p>
        </p:txBody>
      </p:sp>
      <p:sp>
        <p:nvSpPr>
          <p:cNvPr id="6" name="Rectangle 3"/>
          <p:cNvSpPr txBox="1">
            <a:spLocks noChangeArrowheads="1"/>
          </p:cNvSpPr>
          <p:nvPr/>
        </p:nvSpPr>
        <p:spPr bwMode="auto">
          <a:xfrm>
            <a:off x="457200" y="1905000"/>
            <a:ext cx="7924800" cy="3733800"/>
          </a:xfrm>
          <a:prstGeom prst="rect">
            <a:avLst/>
          </a:prstGeom>
          <a:solidFill>
            <a:schemeClr val="bg1">
              <a:alpha val="50000"/>
            </a:schemeClr>
          </a:solidFill>
          <a:ln w="25400">
            <a:noFill/>
            <a:miter lim="800000"/>
            <a:headEnd/>
            <a:tailEnd/>
          </a:ln>
          <a:effectLst/>
        </p:spPr>
        <p:txBody>
          <a:bodyPr vert="horz" wrap="square" lIns="274320" tIns="91440" rIns="274320" bIns="91440" numCol="1" anchor="t" anchorCtr="0" compatLnSpc="1">
            <a:prstTxWarp prst="textNoShape">
              <a:avLst/>
            </a:prstTxWarp>
          </a:bodyPr>
          <a:lstStyle/>
          <a:p>
            <a:pPr marL="469900" indent="-469900">
              <a:spcBef>
                <a:spcPct val="20000"/>
              </a:spcBef>
              <a:buClr>
                <a:srgbClr val="CC0000"/>
              </a:buClr>
              <a:buFont typeface="Wingdings" pitchFamily="2" charset="2"/>
              <a:buChar char="o"/>
              <a:defRPr/>
            </a:pPr>
            <a:endParaRPr lang="en-US" sz="1200" kern="0" dirty="0" smtClean="0">
              <a:solidFill>
                <a:srgbClr val="000000"/>
              </a:solidFill>
              <a:latin typeface="Verdana"/>
              <a:cs typeface="+mn-cs"/>
            </a:endParaRPr>
          </a:p>
          <a:p>
            <a:pPr marL="469900" indent="-469900">
              <a:lnSpc>
                <a:spcPct val="114000"/>
              </a:lnSpc>
              <a:spcBef>
                <a:spcPts val="600"/>
              </a:spcBef>
              <a:spcAft>
                <a:spcPts val="600"/>
              </a:spcAft>
              <a:buClr>
                <a:srgbClr val="CC0000"/>
              </a:buClr>
              <a:buFont typeface="Wingdings" pitchFamily="2" charset="2"/>
              <a:buChar char="q"/>
              <a:defRPr/>
            </a:pPr>
            <a:r>
              <a:rPr lang="en-US" sz="2600" dirty="0" smtClean="0">
                <a:solidFill>
                  <a:srgbClr val="000000"/>
                </a:solidFill>
                <a:latin typeface="Verdana" pitchFamily="34" charset="0"/>
                <a:cs typeface="+mn-cs"/>
              </a:rPr>
              <a:t>Additional accrued rent due to be deposited in the registry, if trial is set for the next month</a:t>
            </a:r>
          </a:p>
          <a:p>
            <a:pPr marL="469900" indent="-469900">
              <a:lnSpc>
                <a:spcPct val="114000"/>
              </a:lnSpc>
              <a:spcBef>
                <a:spcPts val="600"/>
              </a:spcBef>
              <a:spcAft>
                <a:spcPts val="600"/>
              </a:spcAft>
              <a:buClr>
                <a:srgbClr val="CC0000"/>
              </a:buClr>
              <a:buFont typeface="Wingdings" pitchFamily="2" charset="2"/>
              <a:buChar char="q"/>
              <a:defRPr/>
            </a:pPr>
            <a:r>
              <a:rPr lang="en-US" sz="2600" kern="0" dirty="0" smtClean="0">
                <a:solidFill>
                  <a:srgbClr val="000000"/>
                </a:solidFill>
                <a:latin typeface="Verdana"/>
                <a:cs typeface="+mn-cs"/>
              </a:rPr>
              <a:t>Judges have commonly limited continuances, </a:t>
            </a:r>
            <a:r>
              <a:rPr lang="en-US" sz="2600" b="1" kern="0" dirty="0" smtClean="0">
                <a:solidFill>
                  <a:srgbClr val="000000"/>
                </a:solidFill>
                <a:latin typeface="Verdana"/>
                <a:cs typeface="+mn-cs"/>
              </a:rPr>
              <a:t>Summary Procedure</a:t>
            </a:r>
            <a:r>
              <a:rPr lang="en-US" sz="2600" kern="0" dirty="0" smtClean="0">
                <a:solidFill>
                  <a:srgbClr val="000000"/>
                </a:solidFill>
                <a:latin typeface="Verdana"/>
                <a:cs typeface="+mn-cs"/>
              </a:rPr>
              <a:t>, potential waste and rent loss where Tenant in possession</a:t>
            </a:r>
            <a:endParaRPr lang="en-US" sz="2600" i="1" kern="0" dirty="0">
              <a:solidFill>
                <a:srgbClr val="000000"/>
              </a:solidFill>
              <a:latin typeface="Verdana"/>
              <a:cs typeface="+mn-cs"/>
            </a:endParaRPr>
          </a:p>
        </p:txBody>
      </p:sp>
    </p:spTree>
    <p:extLst>
      <p:ext uri="{BB962C8B-B14F-4D97-AF65-F5344CB8AC3E}">
        <p14:creationId xmlns:p14="http://schemas.microsoft.com/office/powerpoint/2010/main" xmlns="" val="381758346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23555">
                                            <p:bg/>
                                          </p:spTgt>
                                        </p:tgtEl>
                                        <p:attrNameLst>
                                          <p:attrName>style.visibility</p:attrName>
                                        </p:attrNameLst>
                                      </p:cBhvr>
                                      <p:to>
                                        <p:strVal val="visible"/>
                                      </p:to>
                                    </p:set>
                                    <p:anim calcmode="lin" valueType="num">
                                      <p:cBhvr>
                                        <p:cTn id="7" dur="2000" fill="hold"/>
                                        <p:tgtEl>
                                          <p:spTgt spid="23555">
                                            <p:bg/>
                                          </p:spTgt>
                                        </p:tgtEl>
                                        <p:attrNameLst>
                                          <p:attrName>ppt_w</p:attrName>
                                        </p:attrNameLst>
                                      </p:cBhvr>
                                      <p:tavLst>
                                        <p:tav tm="0">
                                          <p:val>
                                            <p:fltVal val="0"/>
                                          </p:val>
                                        </p:tav>
                                        <p:tav tm="100000">
                                          <p:val>
                                            <p:strVal val="#ppt_w"/>
                                          </p:val>
                                        </p:tav>
                                      </p:tavLst>
                                    </p:anim>
                                    <p:anim calcmode="lin" valueType="num">
                                      <p:cBhvr>
                                        <p:cTn id="8" dur="2000" fill="hold"/>
                                        <p:tgtEl>
                                          <p:spTgt spid="23555">
                                            <p:bg/>
                                          </p:spTgt>
                                        </p:tgtEl>
                                        <p:attrNameLst>
                                          <p:attrName>ppt_h</p:attrName>
                                        </p:attrNameLst>
                                      </p:cBhvr>
                                      <p:tavLst>
                                        <p:tav tm="0">
                                          <p:val>
                                            <p:fltVal val="0"/>
                                          </p:val>
                                        </p:tav>
                                        <p:tav tm="100000">
                                          <p:val>
                                            <p:strVal val="#ppt_h"/>
                                          </p:val>
                                        </p:tav>
                                      </p:tavLst>
                                    </p:anim>
                                    <p:animEffect transition="in" filter="fade">
                                      <p:cBhvr>
                                        <p:cTn id="9" dur="2000"/>
                                        <p:tgtEl>
                                          <p:spTgt spid="23555">
                                            <p:bg/>
                                          </p:spTgt>
                                        </p:tgtEl>
                                      </p:cBhvr>
                                    </p:animEffect>
                                  </p:childTnLst>
                                </p:cTn>
                              </p:par>
                            </p:childTnLst>
                          </p:cTn>
                        </p:par>
                        <p:par>
                          <p:cTn id="10" fill="hold">
                            <p:stCondLst>
                              <p:cond delay="2000"/>
                            </p:stCondLst>
                            <p:childTnLst>
                              <p:par>
                                <p:cTn id="11" presetID="53" presetClass="entr" presetSubtype="0" fill="hold" grpId="0" nodeType="afterEffect">
                                  <p:stCondLst>
                                    <p:cond delay="0"/>
                                  </p:stCondLst>
                                  <p:childTnLst>
                                    <p:set>
                                      <p:cBhvr>
                                        <p:cTn id="12" dur="1" fill="hold">
                                          <p:stCondLst>
                                            <p:cond delay="0"/>
                                          </p:stCondLst>
                                        </p:cTn>
                                        <p:tgtEl>
                                          <p:spTgt spid="23555">
                                            <p:txEl>
                                              <p:pRg st="0" end="0"/>
                                            </p:txEl>
                                          </p:spTgt>
                                        </p:tgtEl>
                                        <p:attrNameLst>
                                          <p:attrName>style.visibility</p:attrName>
                                        </p:attrNameLst>
                                      </p:cBhvr>
                                      <p:to>
                                        <p:strVal val="visible"/>
                                      </p:to>
                                    </p:set>
                                    <p:anim calcmode="lin" valueType="num">
                                      <p:cBhvr>
                                        <p:cTn id="13" dur="2000" fill="hold"/>
                                        <p:tgtEl>
                                          <p:spTgt spid="23555">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23555">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23555">
                                            <p:txEl>
                                              <p:pRg st="0" end="0"/>
                                            </p:txEl>
                                          </p:spTgt>
                                        </p:tgtEl>
                                      </p:cBhvr>
                                    </p:animEffect>
                                  </p:childTnLst>
                                </p:cTn>
                              </p:par>
                            </p:childTnLst>
                          </p:cTn>
                        </p:par>
                        <p:par>
                          <p:cTn id="16" fill="hold">
                            <p:stCondLst>
                              <p:cond delay="4000"/>
                            </p:stCondLst>
                            <p:childTnLst>
                              <p:par>
                                <p:cTn id="17" presetID="53" presetClass="entr" presetSubtype="0" fill="hold" grpId="0" nodeType="afterEffect">
                                  <p:stCondLst>
                                    <p:cond delay="0"/>
                                  </p:stCondLst>
                                  <p:childTnLst>
                                    <p:set>
                                      <p:cBhvr>
                                        <p:cTn id="18" dur="1" fill="hold">
                                          <p:stCondLst>
                                            <p:cond delay="0"/>
                                          </p:stCondLst>
                                        </p:cTn>
                                        <p:tgtEl>
                                          <p:spTgt spid="23555">
                                            <p:txEl>
                                              <p:pRg st="2" end="2"/>
                                            </p:txEl>
                                          </p:spTgt>
                                        </p:tgtEl>
                                        <p:attrNameLst>
                                          <p:attrName>style.visibility</p:attrName>
                                        </p:attrNameLst>
                                      </p:cBhvr>
                                      <p:to>
                                        <p:strVal val="visible"/>
                                      </p:to>
                                    </p:set>
                                    <p:anim calcmode="lin" valueType="num">
                                      <p:cBhvr>
                                        <p:cTn id="19" dur="2000" fill="hold"/>
                                        <p:tgtEl>
                                          <p:spTgt spid="23555">
                                            <p:txEl>
                                              <p:pRg st="2" end="2"/>
                                            </p:txEl>
                                          </p:spTgt>
                                        </p:tgtEl>
                                        <p:attrNameLst>
                                          <p:attrName>ppt_w</p:attrName>
                                        </p:attrNameLst>
                                      </p:cBhvr>
                                      <p:tavLst>
                                        <p:tav tm="0">
                                          <p:val>
                                            <p:fltVal val="0"/>
                                          </p:val>
                                        </p:tav>
                                        <p:tav tm="100000">
                                          <p:val>
                                            <p:strVal val="#ppt_w"/>
                                          </p:val>
                                        </p:tav>
                                      </p:tavLst>
                                    </p:anim>
                                    <p:anim calcmode="lin" valueType="num">
                                      <p:cBhvr>
                                        <p:cTn id="20" dur="2000" fill="hold"/>
                                        <p:tgtEl>
                                          <p:spTgt spid="23555">
                                            <p:txEl>
                                              <p:pRg st="2" end="2"/>
                                            </p:txEl>
                                          </p:spTgt>
                                        </p:tgtEl>
                                        <p:attrNameLst>
                                          <p:attrName>ppt_h</p:attrName>
                                        </p:attrNameLst>
                                      </p:cBhvr>
                                      <p:tavLst>
                                        <p:tav tm="0">
                                          <p:val>
                                            <p:fltVal val="0"/>
                                          </p:val>
                                        </p:tav>
                                        <p:tav tm="100000">
                                          <p:val>
                                            <p:strVal val="#ppt_h"/>
                                          </p:val>
                                        </p:tav>
                                      </p:tavLst>
                                    </p:anim>
                                    <p:animEffect transition="in" filter="fade">
                                      <p:cBhvr>
                                        <p:cTn id="21" dur="2000"/>
                                        <p:tgtEl>
                                          <p:spTgt spid="23555">
                                            <p:txEl>
                                              <p:pRg st="2" end="2"/>
                                            </p:txEl>
                                          </p:spTgt>
                                        </p:tgtEl>
                                      </p:cBhvr>
                                    </p:animEffect>
                                  </p:childTnLst>
                                </p:cTn>
                              </p:par>
                            </p:childTnLst>
                          </p:cTn>
                        </p:par>
                        <p:par>
                          <p:cTn id="22" fill="hold">
                            <p:stCondLst>
                              <p:cond delay="6000"/>
                            </p:stCondLst>
                            <p:childTnLst>
                              <p:par>
                                <p:cTn id="23" presetID="53" presetClass="entr" presetSubtype="0" fill="hold" grpId="0" nodeType="afterEffect">
                                  <p:stCondLst>
                                    <p:cond delay="0"/>
                                  </p:stCondLst>
                                  <p:childTnLst>
                                    <p:set>
                                      <p:cBhvr>
                                        <p:cTn id="24" dur="1" fill="hold">
                                          <p:stCondLst>
                                            <p:cond delay="0"/>
                                          </p:stCondLst>
                                        </p:cTn>
                                        <p:tgtEl>
                                          <p:spTgt spid="23555">
                                            <p:txEl>
                                              <p:pRg st="4" end="4"/>
                                            </p:txEl>
                                          </p:spTgt>
                                        </p:tgtEl>
                                        <p:attrNameLst>
                                          <p:attrName>style.visibility</p:attrName>
                                        </p:attrNameLst>
                                      </p:cBhvr>
                                      <p:to>
                                        <p:strVal val="visible"/>
                                      </p:to>
                                    </p:set>
                                    <p:anim calcmode="lin" valueType="num">
                                      <p:cBhvr>
                                        <p:cTn id="25" dur="2000" fill="hold"/>
                                        <p:tgtEl>
                                          <p:spTgt spid="23555">
                                            <p:txEl>
                                              <p:pRg st="4" end="4"/>
                                            </p:txEl>
                                          </p:spTgt>
                                        </p:tgtEl>
                                        <p:attrNameLst>
                                          <p:attrName>ppt_w</p:attrName>
                                        </p:attrNameLst>
                                      </p:cBhvr>
                                      <p:tavLst>
                                        <p:tav tm="0">
                                          <p:val>
                                            <p:fltVal val="0"/>
                                          </p:val>
                                        </p:tav>
                                        <p:tav tm="100000">
                                          <p:val>
                                            <p:strVal val="#ppt_w"/>
                                          </p:val>
                                        </p:tav>
                                      </p:tavLst>
                                    </p:anim>
                                    <p:anim calcmode="lin" valueType="num">
                                      <p:cBhvr>
                                        <p:cTn id="26" dur="2000" fill="hold"/>
                                        <p:tgtEl>
                                          <p:spTgt spid="23555">
                                            <p:txEl>
                                              <p:pRg st="4" end="4"/>
                                            </p:txEl>
                                          </p:spTgt>
                                        </p:tgtEl>
                                        <p:attrNameLst>
                                          <p:attrName>ppt_h</p:attrName>
                                        </p:attrNameLst>
                                      </p:cBhvr>
                                      <p:tavLst>
                                        <p:tav tm="0">
                                          <p:val>
                                            <p:fltVal val="0"/>
                                          </p:val>
                                        </p:tav>
                                        <p:tav tm="100000">
                                          <p:val>
                                            <p:strVal val="#ppt_h"/>
                                          </p:val>
                                        </p:tav>
                                      </p:tavLst>
                                    </p:anim>
                                    <p:animEffect transition="in" filter="fade">
                                      <p:cBhvr>
                                        <p:cTn id="27" dur="2000"/>
                                        <p:tgtEl>
                                          <p:spTgt spid="2355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2000"/>
                                        <p:tgtEl>
                                          <p:spTgt spid="23555">
                                            <p:txEl>
                                              <p:pRg st="0" end="0"/>
                                            </p:txEl>
                                          </p:spTgt>
                                        </p:tgtEl>
                                      </p:cBhvr>
                                    </p:animEffect>
                                    <p:set>
                                      <p:cBhvr>
                                        <p:cTn id="32" dur="1" fill="hold">
                                          <p:stCondLst>
                                            <p:cond delay="1999"/>
                                          </p:stCondLst>
                                        </p:cTn>
                                        <p:tgtEl>
                                          <p:spTgt spid="23555">
                                            <p:txEl>
                                              <p:pRg st="0" end="0"/>
                                            </p:txEl>
                                          </p:spTgt>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2000"/>
                                        <p:tgtEl>
                                          <p:spTgt spid="23555">
                                            <p:txEl>
                                              <p:pRg st="2" end="2"/>
                                            </p:txEl>
                                          </p:spTgt>
                                        </p:tgtEl>
                                      </p:cBhvr>
                                    </p:animEffect>
                                    <p:set>
                                      <p:cBhvr>
                                        <p:cTn id="35" dur="1" fill="hold">
                                          <p:stCondLst>
                                            <p:cond delay="1999"/>
                                          </p:stCondLst>
                                        </p:cTn>
                                        <p:tgtEl>
                                          <p:spTgt spid="23555">
                                            <p:txEl>
                                              <p:pRg st="2" end="2"/>
                                            </p:txEl>
                                          </p:spTgt>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2000"/>
                                        <p:tgtEl>
                                          <p:spTgt spid="23555">
                                            <p:txEl>
                                              <p:pRg st="4" end="4"/>
                                            </p:txEl>
                                          </p:spTgt>
                                        </p:tgtEl>
                                      </p:cBhvr>
                                    </p:animEffect>
                                    <p:set>
                                      <p:cBhvr>
                                        <p:cTn id="38" dur="1" fill="hold">
                                          <p:stCondLst>
                                            <p:cond delay="1999"/>
                                          </p:stCondLst>
                                        </p:cTn>
                                        <p:tgtEl>
                                          <p:spTgt spid="23555">
                                            <p:txEl>
                                              <p:pRg st="4" end="4"/>
                                            </p:txEl>
                                          </p:spTgt>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2000"/>
                                        <p:tgtEl>
                                          <p:spTgt spid="23555">
                                            <p:bg/>
                                          </p:spTgt>
                                        </p:tgtEl>
                                      </p:cBhvr>
                                    </p:animEffect>
                                    <p:set>
                                      <p:cBhvr>
                                        <p:cTn id="41" dur="1" fill="hold">
                                          <p:stCondLst>
                                            <p:cond delay="1999"/>
                                          </p:stCondLst>
                                        </p:cTn>
                                        <p:tgtEl>
                                          <p:spTgt spid="23555">
                                            <p:bg/>
                                          </p:spTgt>
                                        </p:tgtEl>
                                        <p:attrNameLst>
                                          <p:attrName>style.visibility</p:attrName>
                                        </p:attrNameLst>
                                      </p:cBhvr>
                                      <p:to>
                                        <p:strVal val="hidden"/>
                                      </p:to>
                                    </p:set>
                                  </p:childTnLst>
                                </p:cTn>
                              </p:par>
                            </p:childTnLst>
                          </p:cTn>
                        </p:par>
                        <p:par>
                          <p:cTn id="42" fill="hold">
                            <p:stCondLst>
                              <p:cond delay="2000"/>
                            </p:stCondLst>
                            <p:childTnLst>
                              <p:par>
                                <p:cTn id="43" presetID="10" presetClass="entr" presetSubtype="0" fill="hold" grpId="0" nodeType="after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fade">
                                      <p:cBhvr>
                                        <p:cTn id="4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nimBg="1"/>
      <p:bldP spid="23555" grpId="1" build="p"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5"/>
          <p:cNvSpPr>
            <a:spLocks noGrp="1" noChangeArrowheads="1"/>
          </p:cNvSpPr>
          <p:nvPr>
            <p:ph idx="1"/>
          </p:nvPr>
        </p:nvSpPr>
        <p:spPr bwMode="auto">
          <a:xfrm>
            <a:off x="304800" y="1828800"/>
            <a:ext cx="8534400" cy="4114800"/>
          </a:xfrm>
          <a:prstGeom prst="rect">
            <a:avLst/>
          </a:prstGeom>
          <a:solidFill>
            <a:srgbClr val="FDFDFD">
              <a:alpha val="50000"/>
            </a:srgbClr>
          </a:solidFill>
          <a:ln w="25400">
            <a:noFill/>
            <a:miter lim="800000"/>
            <a:headEnd/>
            <a:tailEnd/>
          </a:ln>
          <a:effectLst/>
        </p:spPr>
        <p:txBody>
          <a:bodyPr lIns="274320" tIns="182880" bIns="182880">
            <a:normAutofit/>
          </a:bodyPr>
          <a:lstStyle/>
          <a:p>
            <a:pPr marL="342900" indent="-342900" algn="ctr" eaLnBrk="1" hangingPunct="1">
              <a:lnSpc>
                <a:spcPct val="80000"/>
              </a:lnSpc>
              <a:spcBef>
                <a:spcPct val="20000"/>
              </a:spcBef>
              <a:buClr>
                <a:srgbClr val="5454C6"/>
              </a:buClr>
              <a:buSzPct val="65000"/>
              <a:buFont typeface="Wingdings" pitchFamily="2" charset="2"/>
              <a:buNone/>
            </a:pPr>
            <a:endParaRPr lang="en-US" sz="1400" dirty="0" smtClean="0">
              <a:solidFill>
                <a:srgbClr val="000000"/>
              </a:solidFill>
              <a:latin typeface="Tahoma" charset="0"/>
            </a:endParaRPr>
          </a:p>
          <a:p>
            <a:pPr marL="342900" indent="-342900" eaLnBrk="1" hangingPunct="1">
              <a:lnSpc>
                <a:spcPct val="80000"/>
              </a:lnSpc>
              <a:spcBef>
                <a:spcPct val="20000"/>
              </a:spcBef>
              <a:buClr>
                <a:srgbClr val="C00000"/>
              </a:buClr>
              <a:buSzPct val="65000"/>
              <a:buFont typeface="Wingdings" pitchFamily="2" charset="2"/>
              <a:buChar char="q"/>
            </a:pPr>
            <a:r>
              <a:rPr lang="en-US" sz="3200" dirty="0" smtClean="0"/>
              <a:t>Purposes of Mediating Eviction Cases </a:t>
            </a:r>
          </a:p>
          <a:p>
            <a:pPr marL="781050" lvl="1" indent="-342900">
              <a:lnSpc>
                <a:spcPct val="114000"/>
              </a:lnSpc>
              <a:buClr>
                <a:srgbClr val="993300"/>
              </a:buClr>
              <a:buSzPct val="65000"/>
            </a:pPr>
            <a:r>
              <a:rPr lang="en-US" sz="2800" dirty="0" smtClean="0"/>
              <a:t>Venting</a:t>
            </a:r>
          </a:p>
          <a:p>
            <a:pPr marL="781050" lvl="1" indent="-342900">
              <a:lnSpc>
                <a:spcPct val="114000"/>
              </a:lnSpc>
              <a:buClr>
                <a:srgbClr val="993300"/>
              </a:buClr>
              <a:buSzPct val="65000"/>
            </a:pPr>
            <a:r>
              <a:rPr lang="en-US" sz="2800" dirty="0" smtClean="0"/>
              <a:t>Clarifying Issues</a:t>
            </a:r>
          </a:p>
          <a:p>
            <a:pPr marL="781050" lvl="1" indent="-342900">
              <a:lnSpc>
                <a:spcPct val="114000"/>
              </a:lnSpc>
              <a:buClr>
                <a:srgbClr val="993300"/>
              </a:buClr>
              <a:buSzPct val="65000"/>
            </a:pPr>
            <a:r>
              <a:rPr lang="en-US" sz="2800" dirty="0" smtClean="0"/>
              <a:t>Creating Alternatives</a:t>
            </a:r>
          </a:p>
          <a:p>
            <a:pPr marL="781050" lvl="1" indent="-342900">
              <a:lnSpc>
                <a:spcPct val="114000"/>
              </a:lnSpc>
              <a:buClr>
                <a:srgbClr val="993300"/>
              </a:buClr>
              <a:buSzPct val="65000"/>
            </a:pPr>
            <a:r>
              <a:rPr lang="en-US" sz="2800" dirty="0" smtClean="0"/>
              <a:t>Inspiring Humanity</a:t>
            </a:r>
          </a:p>
          <a:p>
            <a:pPr marL="781050" lvl="1" indent="-342900">
              <a:lnSpc>
                <a:spcPct val="114000"/>
              </a:lnSpc>
              <a:buClr>
                <a:srgbClr val="993300"/>
              </a:buClr>
              <a:buSzPct val="65000"/>
            </a:pPr>
            <a:r>
              <a:rPr lang="en-US" sz="2800" dirty="0" smtClean="0"/>
              <a:t>Reducing Trauma</a:t>
            </a:r>
          </a:p>
          <a:p>
            <a:pPr marL="342900" indent="-342900" eaLnBrk="1" hangingPunct="1">
              <a:lnSpc>
                <a:spcPct val="80000"/>
              </a:lnSpc>
              <a:spcBef>
                <a:spcPct val="20000"/>
              </a:spcBef>
              <a:buClr>
                <a:srgbClr val="5454C6"/>
              </a:buClr>
              <a:buSzPct val="65000"/>
              <a:buFont typeface="Wingdings" pitchFamily="2" charset="2"/>
              <a:buChar char="n"/>
            </a:pPr>
            <a:endParaRPr lang="en-US" sz="2800" dirty="0" smtClean="0"/>
          </a:p>
        </p:txBody>
      </p:sp>
      <p:sp>
        <p:nvSpPr>
          <p:cNvPr id="4" name="Slide Number Placeholder 3"/>
          <p:cNvSpPr>
            <a:spLocks noGrp="1"/>
          </p:cNvSpPr>
          <p:nvPr>
            <p:ph type="sldNum" sz="quarter" idx="12"/>
          </p:nvPr>
        </p:nvSpPr>
        <p:spPr/>
        <p:txBody>
          <a:bodyPr/>
          <a:lstStyle/>
          <a:p>
            <a:fld id="{BCFC03F6-FA99-49DA-A11B-89F8E82FA9A6}" type="slidenum">
              <a:rPr lang="en-US" smtClean="0"/>
              <a:pPr/>
              <a:t>21</a:t>
            </a:fld>
            <a:endParaRPr lang="en-US"/>
          </a:p>
        </p:txBody>
      </p:sp>
      <p:sp>
        <p:nvSpPr>
          <p:cNvPr id="6" name="Rectangle 3"/>
          <p:cNvSpPr txBox="1">
            <a:spLocks noChangeArrowheads="1"/>
          </p:cNvSpPr>
          <p:nvPr/>
        </p:nvSpPr>
        <p:spPr bwMode="auto">
          <a:xfrm>
            <a:off x="457200" y="609600"/>
            <a:ext cx="8382000" cy="6826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a:defRPr/>
            </a:pPr>
            <a:r>
              <a:rPr lang="en-US" sz="4000" kern="0" dirty="0" smtClean="0">
                <a:solidFill>
                  <a:srgbClr val="000000"/>
                </a:solidFill>
                <a:latin typeface="Verdana"/>
                <a:cs typeface="+mn-cs"/>
              </a:rPr>
              <a:t>Mediation</a:t>
            </a:r>
            <a:endParaRPr lang="en-US" sz="4000" kern="0" dirty="0">
              <a:solidFill>
                <a:srgbClr val="000000"/>
              </a:solidFill>
              <a:latin typeface="Verdana"/>
              <a:cs typeface="+mn-cs"/>
            </a:endParaRPr>
          </a:p>
        </p:txBody>
      </p:sp>
    </p:spTree>
    <p:extLst>
      <p:ext uri="{BB962C8B-B14F-4D97-AF65-F5344CB8AC3E}">
        <p14:creationId xmlns:p14="http://schemas.microsoft.com/office/powerpoint/2010/main" xmlns="" val="209738872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1" nodeType="afterEffect">
                                  <p:stCondLst>
                                    <p:cond delay="0"/>
                                  </p:stCondLst>
                                  <p:childTnLst>
                                    <p:set>
                                      <p:cBhvr>
                                        <p:cTn id="6" dur="1" fill="hold">
                                          <p:stCondLst>
                                            <p:cond delay="0"/>
                                          </p:stCondLst>
                                        </p:cTn>
                                        <p:tgtEl>
                                          <p:spTgt spid="5">
                                            <p:bg/>
                                          </p:spTgt>
                                        </p:tgtEl>
                                        <p:attrNameLst>
                                          <p:attrName>style.visibility</p:attrName>
                                        </p:attrNameLst>
                                      </p:cBhvr>
                                      <p:to>
                                        <p:strVal val="visible"/>
                                      </p:to>
                                    </p:set>
                                  </p:childTnLst>
                                </p:cTn>
                              </p:par>
                            </p:childTnLst>
                          </p:cTn>
                        </p:par>
                        <p:par>
                          <p:cTn id="7" fill="hold">
                            <p:stCondLst>
                              <p:cond delay="0"/>
                            </p:stCondLst>
                            <p:childTnLst>
                              <p:par>
                                <p:cTn id="8" presetID="47" presetClass="entr" presetSubtype="0" fill="hold" grpId="0" nodeType="afterEffect">
                                  <p:stCondLst>
                                    <p:cond delay="0"/>
                                  </p:stCondLst>
                                  <p:childTnLst>
                                    <p:set>
                                      <p:cBhvr>
                                        <p:cTn id="9" dur="1" fill="hold">
                                          <p:stCondLst>
                                            <p:cond delay="0"/>
                                          </p:stCondLst>
                                        </p:cTn>
                                        <p:tgtEl>
                                          <p:spTgt spid="5">
                                            <p:bg/>
                                          </p:spTgt>
                                        </p:tgtEl>
                                        <p:attrNameLst>
                                          <p:attrName>style.visibility</p:attrName>
                                        </p:attrNameLst>
                                      </p:cBhvr>
                                      <p:to>
                                        <p:strVal val="visible"/>
                                      </p:to>
                                    </p:set>
                                    <p:animEffect transition="in" filter="fade">
                                      <p:cBhvr>
                                        <p:cTn id="10" dur="1000"/>
                                        <p:tgtEl>
                                          <p:spTgt spid="5">
                                            <p:bg/>
                                          </p:spTgt>
                                        </p:tgtEl>
                                      </p:cBhvr>
                                    </p:animEffect>
                                    <p:anim calcmode="lin" valueType="num">
                                      <p:cBhvr>
                                        <p:cTn id="11" dur="1000" fill="hold"/>
                                        <p:tgtEl>
                                          <p:spTgt spid="5">
                                            <p:bg/>
                                          </p:spTgt>
                                        </p:tgtEl>
                                        <p:attrNameLst>
                                          <p:attrName>ppt_x</p:attrName>
                                        </p:attrNameLst>
                                      </p:cBhvr>
                                      <p:tavLst>
                                        <p:tav tm="0">
                                          <p:val>
                                            <p:strVal val="#ppt_x"/>
                                          </p:val>
                                        </p:tav>
                                        <p:tav tm="100000">
                                          <p:val>
                                            <p:strVal val="#ppt_x"/>
                                          </p:val>
                                        </p:tav>
                                      </p:tavLst>
                                    </p:anim>
                                    <p:anim calcmode="lin" valueType="num">
                                      <p:cBhvr>
                                        <p:cTn id="12" dur="1000" fill="hold"/>
                                        <p:tgtEl>
                                          <p:spTgt spid="5">
                                            <p:bg/>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1000"/>
                                        <p:tgtEl>
                                          <p:spTgt spid="5">
                                            <p:txEl>
                                              <p:pRg st="1" end="1"/>
                                            </p:txEl>
                                          </p:spTgt>
                                        </p:tgtEl>
                                      </p:cBhvr>
                                    </p:animEffect>
                                    <p:anim calcmode="lin" valueType="num">
                                      <p:cBhvr>
                                        <p:cTn id="1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par>
                          <p:cTn id="20" fill="hold">
                            <p:stCondLst>
                              <p:cond delay="1000"/>
                            </p:stCondLst>
                            <p:childTnLst>
                              <p:par>
                                <p:cTn id="21" presetID="47" presetClass="entr" presetSubtype="0" fill="hold" grpId="0" nodeType="after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fade">
                                      <p:cBhvr>
                                        <p:cTn id="23" dur="1000"/>
                                        <p:tgtEl>
                                          <p:spTgt spid="5">
                                            <p:txEl>
                                              <p:pRg st="2" end="2"/>
                                            </p:txEl>
                                          </p:spTgt>
                                        </p:tgtEl>
                                      </p:cBhvr>
                                    </p:animEffect>
                                    <p:anim calcmode="lin" valueType="num">
                                      <p:cBhvr>
                                        <p:cTn id="24"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par>
                          <p:cTn id="26" fill="hold">
                            <p:stCondLst>
                              <p:cond delay="2000"/>
                            </p:stCondLst>
                            <p:childTnLst>
                              <p:par>
                                <p:cTn id="27" presetID="47" presetClass="entr" presetSubtype="0" fill="hold" grpId="0" nodeType="afterEffect">
                                  <p:stCondLst>
                                    <p:cond delay="0"/>
                                  </p:stCondLst>
                                  <p:childTnLst>
                                    <p:set>
                                      <p:cBhvr>
                                        <p:cTn id="28" dur="1" fill="hold">
                                          <p:stCondLst>
                                            <p:cond delay="0"/>
                                          </p:stCondLst>
                                        </p:cTn>
                                        <p:tgtEl>
                                          <p:spTgt spid="5">
                                            <p:txEl>
                                              <p:pRg st="3" end="3"/>
                                            </p:txEl>
                                          </p:spTgt>
                                        </p:tgtEl>
                                        <p:attrNameLst>
                                          <p:attrName>style.visibility</p:attrName>
                                        </p:attrNameLst>
                                      </p:cBhvr>
                                      <p:to>
                                        <p:strVal val="visible"/>
                                      </p:to>
                                    </p:set>
                                    <p:animEffect transition="in" filter="fade">
                                      <p:cBhvr>
                                        <p:cTn id="29" dur="1000"/>
                                        <p:tgtEl>
                                          <p:spTgt spid="5">
                                            <p:txEl>
                                              <p:pRg st="3" end="3"/>
                                            </p:txEl>
                                          </p:spTgt>
                                        </p:tgtEl>
                                      </p:cBhvr>
                                    </p:animEffect>
                                    <p:anim calcmode="lin" valueType="num">
                                      <p:cBhvr>
                                        <p:cTn id="3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par>
                          <p:cTn id="32" fill="hold">
                            <p:stCondLst>
                              <p:cond delay="3000"/>
                            </p:stCondLst>
                            <p:childTnLst>
                              <p:par>
                                <p:cTn id="33" presetID="47" presetClass="entr" presetSubtype="0" fill="hold" grpId="0" nodeType="after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par>
                          <p:cTn id="38" fill="hold">
                            <p:stCondLst>
                              <p:cond delay="4000"/>
                            </p:stCondLst>
                            <p:childTnLst>
                              <p:par>
                                <p:cTn id="39" presetID="47" presetClass="entr" presetSubtype="0" fill="hold" grpId="0" nodeType="afterEffect">
                                  <p:stCondLst>
                                    <p:cond delay="0"/>
                                  </p:stCondLst>
                                  <p:childTnLst>
                                    <p:set>
                                      <p:cBhvr>
                                        <p:cTn id="40" dur="1" fill="hold">
                                          <p:stCondLst>
                                            <p:cond delay="0"/>
                                          </p:stCondLst>
                                        </p:cTn>
                                        <p:tgtEl>
                                          <p:spTgt spid="5">
                                            <p:txEl>
                                              <p:pRg st="5" end="5"/>
                                            </p:txEl>
                                          </p:spTgt>
                                        </p:tgtEl>
                                        <p:attrNameLst>
                                          <p:attrName>style.visibility</p:attrName>
                                        </p:attrNameLst>
                                      </p:cBhvr>
                                      <p:to>
                                        <p:strVal val="visible"/>
                                      </p:to>
                                    </p:set>
                                    <p:animEffect transition="in" filter="fade">
                                      <p:cBhvr>
                                        <p:cTn id="41" dur="1000"/>
                                        <p:tgtEl>
                                          <p:spTgt spid="5">
                                            <p:txEl>
                                              <p:pRg st="5" end="5"/>
                                            </p:txEl>
                                          </p:spTgt>
                                        </p:tgtEl>
                                      </p:cBhvr>
                                    </p:animEffect>
                                    <p:anim calcmode="lin" valueType="num">
                                      <p:cBhvr>
                                        <p:cTn id="42"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par>
                          <p:cTn id="44" fill="hold">
                            <p:stCondLst>
                              <p:cond delay="5000"/>
                            </p:stCondLst>
                            <p:childTnLst>
                              <p:par>
                                <p:cTn id="45" presetID="47" presetClass="entr" presetSubtype="0" fill="hold" grpId="0" nodeType="afterEffect">
                                  <p:stCondLst>
                                    <p:cond delay="0"/>
                                  </p:stCondLst>
                                  <p:childTnLst>
                                    <p:set>
                                      <p:cBhvr>
                                        <p:cTn id="46" dur="1" fill="hold">
                                          <p:stCondLst>
                                            <p:cond delay="0"/>
                                          </p:stCondLst>
                                        </p:cTn>
                                        <p:tgtEl>
                                          <p:spTgt spid="5">
                                            <p:txEl>
                                              <p:pRg st="6" end="6"/>
                                            </p:txEl>
                                          </p:spTgt>
                                        </p:tgtEl>
                                        <p:attrNameLst>
                                          <p:attrName>style.visibility</p:attrName>
                                        </p:attrNameLst>
                                      </p:cBhvr>
                                      <p:to>
                                        <p:strVal val="visible"/>
                                      </p:to>
                                    </p:set>
                                    <p:animEffect transition="in" filter="fade">
                                      <p:cBhvr>
                                        <p:cTn id="47" dur="1000"/>
                                        <p:tgtEl>
                                          <p:spTgt spid="5">
                                            <p:txEl>
                                              <p:pRg st="6" end="6"/>
                                            </p:txEl>
                                          </p:spTgt>
                                        </p:tgtEl>
                                      </p:cBhvr>
                                    </p:animEffect>
                                    <p:anim calcmode="lin" valueType="num">
                                      <p:cBhvr>
                                        <p:cTn id="48"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5" grpId="1" build="allAtOnce"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5" name="Rectangle 3"/>
          <p:cNvSpPr>
            <a:spLocks noGrp="1" noChangeArrowheads="1"/>
          </p:cNvSpPr>
          <p:nvPr>
            <p:ph type="title"/>
          </p:nvPr>
        </p:nvSpPr>
        <p:spPr>
          <a:xfrm>
            <a:off x="266700" y="609600"/>
            <a:ext cx="8382000" cy="682625"/>
          </a:xfrm>
          <a:noFill/>
          <a:ln/>
        </p:spPr>
        <p:txBody>
          <a:bodyPr/>
          <a:lstStyle/>
          <a:p>
            <a:r>
              <a:rPr lang="en-US" sz="4000" dirty="0" smtClean="0"/>
              <a:t>Conflict Resolution</a:t>
            </a:r>
            <a:endParaRPr lang="en-US" sz="4000" dirty="0"/>
          </a:p>
        </p:txBody>
      </p:sp>
      <p:sp>
        <p:nvSpPr>
          <p:cNvPr id="105474" name="Rectangle 2"/>
          <p:cNvSpPr>
            <a:spLocks noGrp="1" noChangeArrowheads="1"/>
          </p:cNvSpPr>
          <p:nvPr>
            <p:ph idx="1"/>
          </p:nvPr>
        </p:nvSpPr>
        <p:spPr>
          <a:xfrm>
            <a:off x="485775" y="1905000"/>
            <a:ext cx="8229600" cy="4191000"/>
          </a:xfrm>
          <a:solidFill>
            <a:schemeClr val="bg1">
              <a:alpha val="50000"/>
            </a:schemeClr>
          </a:solidFill>
          <a:ln w="25400">
            <a:noFill/>
          </a:ln>
        </p:spPr>
        <p:txBody>
          <a:bodyPr/>
          <a:lstStyle/>
          <a:p>
            <a:endParaRPr lang="en-US" sz="1200" dirty="0" smtClean="0"/>
          </a:p>
          <a:p>
            <a:pPr>
              <a:spcAft>
                <a:spcPts val="1200"/>
              </a:spcAft>
              <a:buFont typeface="Wingdings" pitchFamily="2" charset="2"/>
              <a:buChar char="q"/>
            </a:pPr>
            <a:r>
              <a:rPr lang="en-US" sz="2600" dirty="0" smtClean="0"/>
              <a:t>Some Judges ask the parties, “Have you had </a:t>
            </a:r>
            <a:r>
              <a:rPr lang="en-US" sz="2600" dirty="0"/>
              <a:t>a chance to </a:t>
            </a:r>
            <a:r>
              <a:rPr lang="en-US" sz="2600" dirty="0" smtClean="0"/>
              <a:t>talk?” </a:t>
            </a:r>
            <a:r>
              <a:rPr lang="en-US" sz="2600" dirty="0"/>
              <a:t>If the answer is NO, give </a:t>
            </a:r>
            <a:r>
              <a:rPr lang="en-US" sz="2600" dirty="0" smtClean="0"/>
              <a:t>parties a brief opportunity to discuss the case outside the courtroom and,</a:t>
            </a:r>
            <a:endParaRPr lang="en-US" sz="2600" dirty="0"/>
          </a:p>
          <a:p>
            <a:pPr>
              <a:buFont typeface="Wingdings" pitchFamily="2" charset="2"/>
              <a:buChar char="q"/>
            </a:pPr>
            <a:r>
              <a:rPr lang="en-US" sz="2600" dirty="0" smtClean="0"/>
              <a:t>Before </a:t>
            </a:r>
            <a:r>
              <a:rPr lang="en-US" sz="2600" dirty="0"/>
              <a:t>beginning trial, ask Tenant if they wish to stay, have </a:t>
            </a:r>
            <a:r>
              <a:rPr lang="en-US" sz="2600" dirty="0" smtClean="0"/>
              <a:t>vacated or request time to vacate. </a:t>
            </a:r>
            <a:r>
              <a:rPr lang="en-US" sz="2600" dirty="0"/>
              <a:t>Since this is often the case, the </a:t>
            </a:r>
            <a:r>
              <a:rPr lang="en-US" sz="2600" dirty="0" smtClean="0"/>
              <a:t>Judge </a:t>
            </a:r>
            <a:r>
              <a:rPr lang="en-US" sz="2600" dirty="0"/>
              <a:t>can order the </a:t>
            </a:r>
            <a:r>
              <a:rPr lang="en-US" sz="2600" b="1" dirty="0"/>
              <a:t>Tenant</a:t>
            </a:r>
            <a:r>
              <a:rPr lang="en-US" sz="2600" dirty="0"/>
              <a:t> to vacate on a fixed </a:t>
            </a:r>
            <a:r>
              <a:rPr lang="en-US" sz="2600" dirty="0" smtClean="0"/>
              <a:t>date. </a:t>
            </a:r>
            <a:endParaRPr lang="en-US" sz="2600" dirty="0"/>
          </a:p>
        </p:txBody>
      </p:sp>
      <p:sp>
        <p:nvSpPr>
          <p:cNvPr id="4" name="Slide Number Placeholder 5"/>
          <p:cNvSpPr>
            <a:spLocks noGrp="1"/>
          </p:cNvSpPr>
          <p:nvPr>
            <p:ph type="sldNum" sz="quarter" idx="12"/>
          </p:nvPr>
        </p:nvSpPr>
        <p:spPr/>
        <p:txBody>
          <a:bodyPr/>
          <a:lstStyle/>
          <a:p>
            <a:fld id="{541778EC-A203-48BC-A8F1-1FB39FF9B588}" type="slidenum">
              <a:rPr lang="en-US"/>
              <a:pPr/>
              <a:t>22</a:t>
            </a:fld>
            <a:endParaRPr lang="en-US"/>
          </a:p>
        </p:txBody>
      </p:sp>
      <p:sp>
        <p:nvSpPr>
          <p:cNvPr id="8" name="Rectangle 2"/>
          <p:cNvSpPr txBox="1">
            <a:spLocks noChangeArrowheads="1"/>
          </p:cNvSpPr>
          <p:nvPr/>
        </p:nvSpPr>
        <p:spPr bwMode="auto">
          <a:xfrm>
            <a:off x="457200" y="1905000"/>
            <a:ext cx="8229600" cy="3810000"/>
          </a:xfrm>
          <a:prstGeom prst="rect">
            <a:avLst/>
          </a:prstGeom>
          <a:solidFill>
            <a:schemeClr val="bg1">
              <a:alpha val="50000"/>
            </a:schemeClr>
          </a:solidFill>
          <a:ln w="25400">
            <a:noFill/>
            <a:miter lim="800000"/>
            <a:headEnd/>
            <a:tailEnd/>
          </a:ln>
          <a:effectLst/>
        </p:spPr>
        <p:txBody>
          <a:bodyPr vert="horz" wrap="square" lIns="91440" tIns="45720" rIns="91440" bIns="45720" numCol="1" anchor="t" anchorCtr="0" compatLnSpc="1">
            <a:prstTxWarp prst="textNoShape">
              <a:avLst/>
            </a:prstTxWarp>
          </a:bodyPr>
          <a:lstStyle/>
          <a:p>
            <a:pPr marL="469900" indent="-469900">
              <a:lnSpc>
                <a:spcPct val="90000"/>
              </a:lnSpc>
              <a:spcBef>
                <a:spcPct val="20000"/>
              </a:spcBef>
              <a:buClr>
                <a:srgbClr val="CC0000"/>
              </a:buClr>
              <a:buFont typeface="Wingdings" pitchFamily="2" charset="2"/>
              <a:buChar char="o"/>
              <a:defRPr/>
            </a:pPr>
            <a:endParaRPr lang="en-US" sz="1200" kern="0" dirty="0" smtClean="0">
              <a:solidFill>
                <a:srgbClr val="000000"/>
              </a:solidFill>
              <a:latin typeface="Verdana"/>
              <a:cs typeface="+mn-cs"/>
            </a:endParaRPr>
          </a:p>
          <a:p>
            <a:pPr marL="469900" indent="-469900">
              <a:lnSpc>
                <a:spcPct val="90000"/>
              </a:lnSpc>
              <a:spcBef>
                <a:spcPct val="20000"/>
              </a:spcBef>
              <a:buClr>
                <a:srgbClr val="CC0000"/>
              </a:buClr>
              <a:buFont typeface="Wingdings" panose="05000000000000000000" pitchFamily="2" charset="2"/>
              <a:buChar char="q"/>
              <a:defRPr/>
            </a:pPr>
            <a:r>
              <a:rPr lang="en-US" sz="2600" kern="0" dirty="0" smtClean="0">
                <a:solidFill>
                  <a:srgbClr val="000000"/>
                </a:solidFill>
                <a:latin typeface="Verdana"/>
                <a:cs typeface="+mn-cs"/>
              </a:rPr>
              <a:t>At the outset, some judges ask the Tenant “Have you paid the rent?” and,</a:t>
            </a:r>
          </a:p>
          <a:p>
            <a:pPr marL="2093913" lvl="4" indent="-398463">
              <a:lnSpc>
                <a:spcPct val="90000"/>
              </a:lnSpc>
              <a:spcBef>
                <a:spcPct val="25000"/>
              </a:spcBef>
              <a:buClr>
                <a:srgbClr val="CC0000"/>
              </a:buClr>
              <a:buFont typeface="Wingdings" pitchFamily="2" charset="2"/>
              <a:buNone/>
              <a:defRPr/>
            </a:pPr>
            <a:endParaRPr lang="en-US" sz="1200" kern="0" dirty="0" smtClean="0">
              <a:solidFill>
                <a:srgbClr val="000000"/>
              </a:solidFill>
              <a:latin typeface="Verdana"/>
              <a:cs typeface="+mn-cs"/>
            </a:endParaRPr>
          </a:p>
          <a:p>
            <a:pPr marL="908050" lvl="1" indent="-436563">
              <a:lnSpc>
                <a:spcPct val="90000"/>
              </a:lnSpc>
              <a:spcBef>
                <a:spcPct val="20000"/>
              </a:spcBef>
              <a:buClr>
                <a:srgbClr val="CC0000"/>
              </a:buClr>
              <a:buFont typeface="Wingdings" pitchFamily="2" charset="2"/>
              <a:buChar char="n"/>
              <a:defRPr/>
            </a:pPr>
            <a:r>
              <a:rPr lang="en-US" sz="2400" kern="0" dirty="0" smtClean="0">
                <a:solidFill>
                  <a:srgbClr val="000000"/>
                </a:solidFill>
                <a:latin typeface="Verdana"/>
                <a:cs typeface="+mn-cs"/>
              </a:rPr>
              <a:t>If the answer is NO, absent deposit of accrued rent, some judges will enter  default eviction judgment.</a:t>
            </a:r>
          </a:p>
          <a:p>
            <a:pPr marL="2093913" lvl="4" indent="-398463">
              <a:lnSpc>
                <a:spcPct val="90000"/>
              </a:lnSpc>
              <a:spcBef>
                <a:spcPct val="25000"/>
              </a:spcBef>
              <a:buClr>
                <a:srgbClr val="CC0000"/>
              </a:buClr>
              <a:buFont typeface="Wingdings" pitchFamily="2" charset="2"/>
              <a:buNone/>
              <a:defRPr/>
            </a:pPr>
            <a:endParaRPr lang="en-US" sz="1200" kern="0" dirty="0" smtClean="0">
              <a:solidFill>
                <a:srgbClr val="000000"/>
              </a:solidFill>
              <a:latin typeface="Verdana"/>
              <a:cs typeface="+mn-cs"/>
            </a:endParaRPr>
          </a:p>
          <a:p>
            <a:pPr marL="908050" lvl="1" indent="-436563">
              <a:lnSpc>
                <a:spcPct val="90000"/>
              </a:lnSpc>
              <a:spcBef>
                <a:spcPct val="20000"/>
              </a:spcBef>
              <a:buClr>
                <a:srgbClr val="CC0000"/>
              </a:buClr>
              <a:buFont typeface="Wingdings" pitchFamily="2" charset="2"/>
              <a:buChar char="n"/>
              <a:defRPr/>
            </a:pPr>
            <a:r>
              <a:rPr lang="en-US" sz="2400" kern="0" dirty="0" smtClean="0">
                <a:solidFill>
                  <a:srgbClr val="000000"/>
                </a:solidFill>
                <a:latin typeface="Verdana"/>
                <a:cs typeface="+mn-cs"/>
              </a:rPr>
              <a:t>If the rent is fully paid, or a deposit is in the registry, some judges will attempt to equitably resolve the case without trial.</a:t>
            </a:r>
          </a:p>
          <a:p>
            <a:pPr marL="908050" lvl="1" indent="-436563">
              <a:lnSpc>
                <a:spcPct val="90000"/>
              </a:lnSpc>
              <a:spcBef>
                <a:spcPct val="20000"/>
              </a:spcBef>
              <a:buClr>
                <a:srgbClr val="CC0000"/>
              </a:buClr>
              <a:buFont typeface="Wingdings" pitchFamily="2" charset="2"/>
              <a:buChar char="n"/>
              <a:defRPr/>
            </a:pPr>
            <a:endParaRPr lang="en-US" sz="2400" kern="0" dirty="0">
              <a:solidFill>
                <a:srgbClr val="000000"/>
              </a:solidFill>
              <a:latin typeface="Verdana"/>
              <a:cs typeface="+mn-cs"/>
            </a:endParaRPr>
          </a:p>
        </p:txBody>
      </p:sp>
      <p:sp>
        <p:nvSpPr>
          <p:cNvPr id="9" name="Rectangle 3"/>
          <p:cNvSpPr txBox="1">
            <a:spLocks noChangeArrowheads="1"/>
          </p:cNvSpPr>
          <p:nvPr/>
        </p:nvSpPr>
        <p:spPr bwMode="auto">
          <a:xfrm>
            <a:off x="304800" y="1828800"/>
            <a:ext cx="8229600" cy="2209800"/>
          </a:xfrm>
          <a:prstGeom prst="rect">
            <a:avLst/>
          </a:prstGeom>
          <a:solidFill>
            <a:schemeClr val="bg1">
              <a:alpha val="50000"/>
            </a:schemeClr>
          </a:solidFill>
          <a:ln w="25400">
            <a:noFill/>
            <a:miter lim="800000"/>
            <a:headEnd/>
            <a:tailEnd/>
          </a:ln>
          <a:effectLst/>
        </p:spPr>
        <p:txBody>
          <a:bodyPr vert="horz" wrap="square" lIns="274320" tIns="365760" rIns="274320" bIns="182880" numCol="1" anchor="t" anchorCtr="0" compatLnSpc="1">
            <a:prstTxWarp prst="textNoShape">
              <a:avLst/>
            </a:prstTxWarp>
          </a:bodyPr>
          <a:lstStyle/>
          <a:p>
            <a:pPr marL="469900" indent="-469900">
              <a:spcBef>
                <a:spcPct val="20000"/>
              </a:spcBef>
              <a:spcAft>
                <a:spcPts val="1200"/>
              </a:spcAft>
              <a:buClr>
                <a:srgbClr val="CC0000"/>
              </a:buClr>
              <a:buFont typeface="Wingdings" pitchFamily="2" charset="2"/>
              <a:buChar char="q"/>
              <a:defRPr/>
            </a:pPr>
            <a:r>
              <a:rPr lang="en-US" sz="2600" kern="0" dirty="0" smtClean="0">
                <a:solidFill>
                  <a:srgbClr val="000000"/>
                </a:solidFill>
                <a:latin typeface="Verdana"/>
                <a:cs typeface="+mn-cs"/>
              </a:rPr>
              <a:t>If all parties are not present some Judges wait at least 20 minutes, as parties are often late, parking etc. and then take uncontested evictions first.</a:t>
            </a:r>
          </a:p>
        </p:txBody>
      </p:sp>
    </p:spTree>
    <p:extLst>
      <p:ext uri="{BB962C8B-B14F-4D97-AF65-F5344CB8AC3E}">
        <p14:creationId xmlns:p14="http://schemas.microsoft.com/office/powerpoint/2010/main" xmlns="" val="412243211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afterEffect">
                                  <p:stCondLst>
                                    <p:cond delay="0"/>
                                  </p:stCondLst>
                                  <p:childTnLst>
                                    <p:set>
                                      <p:cBhvr>
                                        <p:cTn id="6" dur="1" fill="hold">
                                          <p:stCondLst>
                                            <p:cond delay="0"/>
                                          </p:stCondLst>
                                        </p:cTn>
                                        <p:tgtEl>
                                          <p:spTgt spid="9">
                                            <p:bg/>
                                          </p:spTgt>
                                        </p:tgtEl>
                                        <p:attrNameLst>
                                          <p:attrName>style.visibility</p:attrName>
                                        </p:attrNameLst>
                                      </p:cBhvr>
                                      <p:to>
                                        <p:strVal val="visible"/>
                                      </p:to>
                                    </p:set>
                                    <p:anim calcmode="lin" valueType="num">
                                      <p:cBhvr>
                                        <p:cTn id="7" dur="500" fill="hold"/>
                                        <p:tgtEl>
                                          <p:spTgt spid="9">
                                            <p:bg/>
                                          </p:spTgt>
                                        </p:tgtEl>
                                        <p:attrNameLst>
                                          <p:attrName>ppt_w</p:attrName>
                                        </p:attrNameLst>
                                      </p:cBhvr>
                                      <p:tavLst>
                                        <p:tav tm="0">
                                          <p:val>
                                            <p:fltVal val="0"/>
                                          </p:val>
                                        </p:tav>
                                        <p:tav tm="100000">
                                          <p:val>
                                            <p:strVal val="#ppt_w"/>
                                          </p:val>
                                        </p:tav>
                                      </p:tavLst>
                                    </p:anim>
                                    <p:anim calcmode="lin" valueType="num">
                                      <p:cBhvr>
                                        <p:cTn id="8" dur="500" fill="hold"/>
                                        <p:tgtEl>
                                          <p:spTgt spid="9">
                                            <p:bg/>
                                          </p:spTgt>
                                        </p:tgtEl>
                                        <p:attrNameLst>
                                          <p:attrName>ppt_h</p:attrName>
                                        </p:attrNameLst>
                                      </p:cBhvr>
                                      <p:tavLst>
                                        <p:tav tm="0">
                                          <p:val>
                                            <p:fltVal val="0"/>
                                          </p:val>
                                        </p:tav>
                                        <p:tav tm="100000">
                                          <p:val>
                                            <p:strVal val="#ppt_h"/>
                                          </p:val>
                                        </p:tav>
                                      </p:tavLst>
                                    </p:anim>
                                    <p:animEffect transition="in" filter="fade">
                                      <p:cBhvr>
                                        <p:cTn id="9" dur="500"/>
                                        <p:tgtEl>
                                          <p:spTgt spid="9">
                                            <p:bg/>
                                          </p:spTgt>
                                        </p:tgtEl>
                                      </p:cBhvr>
                                    </p:animEffect>
                                  </p:childTnLst>
                                </p:cTn>
                              </p:par>
                            </p:childTnLst>
                          </p:cTn>
                        </p:par>
                        <p:par>
                          <p:cTn id="10" fill="hold">
                            <p:stCondLst>
                              <p:cond delay="500"/>
                            </p:stCondLst>
                            <p:childTnLst>
                              <p:par>
                                <p:cTn id="11" presetID="53" presetClass="entr" presetSubtype="16" fill="hold" grpId="1" nodeType="after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p:cTn id="13"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9">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0" nodeType="clickEffect">
                                  <p:stCondLst>
                                    <p:cond delay="0"/>
                                  </p:stCondLst>
                                  <p:childTnLst>
                                    <p:animEffect transition="out" filter="fade">
                                      <p:cBhvr>
                                        <p:cTn id="19" dur="2000"/>
                                        <p:tgtEl>
                                          <p:spTgt spid="9">
                                            <p:txEl>
                                              <p:pRg st="0" end="0"/>
                                            </p:txEl>
                                          </p:spTgt>
                                        </p:tgtEl>
                                      </p:cBhvr>
                                    </p:animEffect>
                                    <p:set>
                                      <p:cBhvr>
                                        <p:cTn id="20" dur="1" fill="hold">
                                          <p:stCondLst>
                                            <p:cond delay="1999"/>
                                          </p:stCondLst>
                                        </p:cTn>
                                        <p:tgtEl>
                                          <p:spTgt spid="9">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000"/>
                                        <p:tgtEl>
                                          <p:spTgt spid="9">
                                            <p:bg/>
                                          </p:spTgt>
                                        </p:tgtEl>
                                      </p:cBhvr>
                                    </p:animEffect>
                                    <p:set>
                                      <p:cBhvr>
                                        <p:cTn id="23" dur="1" fill="hold">
                                          <p:stCondLst>
                                            <p:cond delay="1999"/>
                                          </p:stCondLst>
                                        </p:cTn>
                                        <p:tgtEl>
                                          <p:spTgt spid="9">
                                            <p:bg/>
                                          </p:spTgt>
                                        </p:tgtEl>
                                        <p:attrNameLst>
                                          <p:attrName>style.visibility</p:attrName>
                                        </p:attrNameLst>
                                      </p:cBhvr>
                                      <p:to>
                                        <p:strVal val="hidden"/>
                                      </p:to>
                                    </p:set>
                                  </p:childTnLst>
                                </p:cTn>
                              </p:par>
                            </p:childTnLst>
                          </p:cTn>
                        </p:par>
                        <p:par>
                          <p:cTn id="24" fill="hold">
                            <p:stCondLst>
                              <p:cond delay="2000"/>
                            </p:stCondLst>
                            <p:childTnLst>
                              <p:par>
                                <p:cTn id="25" presetID="10" presetClass="entr" presetSubtype="0" fill="hold" grpId="0" nodeType="afterEffect">
                                  <p:stCondLst>
                                    <p:cond delay="0"/>
                                  </p:stCondLst>
                                  <p:childTnLst>
                                    <p:set>
                                      <p:cBhvr>
                                        <p:cTn id="26" dur="1" fill="hold">
                                          <p:stCondLst>
                                            <p:cond delay="0"/>
                                          </p:stCondLst>
                                        </p:cTn>
                                        <p:tgtEl>
                                          <p:spTgt spid="105474">
                                            <p:bg/>
                                          </p:spTgt>
                                        </p:tgtEl>
                                        <p:attrNameLst>
                                          <p:attrName>style.visibility</p:attrName>
                                        </p:attrNameLst>
                                      </p:cBhvr>
                                      <p:to>
                                        <p:strVal val="visible"/>
                                      </p:to>
                                    </p:set>
                                    <p:animEffect transition="in" filter="fade">
                                      <p:cBhvr>
                                        <p:cTn id="27" dur="500"/>
                                        <p:tgtEl>
                                          <p:spTgt spid="105474">
                                            <p:bg/>
                                          </p:spTgt>
                                        </p:tgtEl>
                                      </p:cBhvr>
                                    </p:animEffect>
                                  </p:childTnLst>
                                </p:cTn>
                              </p:par>
                            </p:childTnLst>
                          </p:cTn>
                        </p:par>
                        <p:par>
                          <p:cTn id="28" fill="hold">
                            <p:stCondLst>
                              <p:cond delay="2500"/>
                            </p:stCondLst>
                            <p:childTnLst>
                              <p:par>
                                <p:cTn id="29" presetID="10" presetClass="entr" presetSubtype="0" fill="hold" grpId="0" nodeType="afterEffect">
                                  <p:stCondLst>
                                    <p:cond delay="0"/>
                                  </p:stCondLst>
                                  <p:childTnLst>
                                    <p:set>
                                      <p:cBhvr>
                                        <p:cTn id="30" dur="1" fill="hold">
                                          <p:stCondLst>
                                            <p:cond delay="0"/>
                                          </p:stCondLst>
                                        </p:cTn>
                                        <p:tgtEl>
                                          <p:spTgt spid="105474">
                                            <p:txEl>
                                              <p:pRg st="1" end="1"/>
                                            </p:txEl>
                                          </p:spTgt>
                                        </p:tgtEl>
                                        <p:attrNameLst>
                                          <p:attrName>style.visibility</p:attrName>
                                        </p:attrNameLst>
                                      </p:cBhvr>
                                      <p:to>
                                        <p:strVal val="visible"/>
                                      </p:to>
                                    </p:set>
                                    <p:animEffect transition="in" filter="fade">
                                      <p:cBhvr>
                                        <p:cTn id="31" dur="500"/>
                                        <p:tgtEl>
                                          <p:spTgt spid="105474">
                                            <p:txEl>
                                              <p:pRg st="1" end="1"/>
                                            </p:txEl>
                                          </p:spTgt>
                                        </p:tgtEl>
                                      </p:cBhvr>
                                    </p:animEffect>
                                  </p:childTnLst>
                                </p:cTn>
                              </p:par>
                            </p:childTnLst>
                          </p:cTn>
                        </p:par>
                        <p:par>
                          <p:cTn id="32" fill="hold">
                            <p:stCondLst>
                              <p:cond delay="3000"/>
                            </p:stCondLst>
                            <p:childTnLst>
                              <p:par>
                                <p:cTn id="33" presetID="10" presetClass="entr" presetSubtype="0" fill="hold" grpId="0" nodeType="afterEffect">
                                  <p:stCondLst>
                                    <p:cond delay="0"/>
                                  </p:stCondLst>
                                  <p:childTnLst>
                                    <p:set>
                                      <p:cBhvr>
                                        <p:cTn id="34" dur="1" fill="hold">
                                          <p:stCondLst>
                                            <p:cond delay="0"/>
                                          </p:stCondLst>
                                        </p:cTn>
                                        <p:tgtEl>
                                          <p:spTgt spid="105474">
                                            <p:txEl>
                                              <p:pRg st="2" end="2"/>
                                            </p:txEl>
                                          </p:spTgt>
                                        </p:tgtEl>
                                        <p:attrNameLst>
                                          <p:attrName>style.visibility</p:attrName>
                                        </p:attrNameLst>
                                      </p:cBhvr>
                                      <p:to>
                                        <p:strVal val="visible"/>
                                      </p:to>
                                    </p:set>
                                    <p:animEffect transition="in" filter="fade">
                                      <p:cBhvr>
                                        <p:cTn id="35" dur="500"/>
                                        <p:tgtEl>
                                          <p:spTgt spid="105474">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105474">
                                            <p:txEl>
                                              <p:pRg st="1" end="1"/>
                                            </p:txEl>
                                          </p:spTgt>
                                        </p:tgtEl>
                                      </p:cBhvr>
                                    </p:animEffect>
                                    <p:set>
                                      <p:cBhvr>
                                        <p:cTn id="40" dur="1" fill="hold">
                                          <p:stCondLst>
                                            <p:cond delay="499"/>
                                          </p:stCondLst>
                                        </p:cTn>
                                        <p:tgtEl>
                                          <p:spTgt spid="105474">
                                            <p:txEl>
                                              <p:pRg st="1" end="1"/>
                                            </p:txEl>
                                          </p:spTgt>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500"/>
                                        <p:tgtEl>
                                          <p:spTgt spid="105474">
                                            <p:txEl>
                                              <p:pRg st="2" end="2"/>
                                            </p:txEl>
                                          </p:spTgt>
                                        </p:tgtEl>
                                      </p:cBhvr>
                                    </p:animEffect>
                                    <p:set>
                                      <p:cBhvr>
                                        <p:cTn id="43" dur="1" fill="hold">
                                          <p:stCondLst>
                                            <p:cond delay="499"/>
                                          </p:stCondLst>
                                        </p:cTn>
                                        <p:tgtEl>
                                          <p:spTgt spid="105474">
                                            <p:txEl>
                                              <p:pRg st="2" end="2"/>
                                            </p:txEl>
                                          </p:spTgt>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105474">
                                            <p:bg/>
                                          </p:spTgt>
                                        </p:tgtEl>
                                      </p:cBhvr>
                                    </p:animEffect>
                                    <p:set>
                                      <p:cBhvr>
                                        <p:cTn id="46" dur="1" fill="hold">
                                          <p:stCondLst>
                                            <p:cond delay="499"/>
                                          </p:stCondLst>
                                        </p:cTn>
                                        <p:tgtEl>
                                          <p:spTgt spid="105474">
                                            <p:bg/>
                                          </p:spTgt>
                                        </p:tgtEl>
                                        <p:attrNameLst>
                                          <p:attrName>style.visibility</p:attrName>
                                        </p:attrNameLst>
                                      </p:cBhvr>
                                      <p:to>
                                        <p:strVal val="hidden"/>
                                      </p:to>
                                    </p:set>
                                  </p:childTnLst>
                                </p:cTn>
                              </p:par>
                            </p:childTnLst>
                          </p:cTn>
                        </p:par>
                        <p:par>
                          <p:cTn id="47" fill="hold">
                            <p:stCondLst>
                              <p:cond delay="500"/>
                            </p:stCondLst>
                            <p:childTnLst>
                              <p:par>
                                <p:cTn id="48" presetID="10" presetClass="entr" presetSubtype="0" fill="hold" grpId="0" nodeType="afterEffect">
                                  <p:stCondLst>
                                    <p:cond delay="0"/>
                                  </p:stCondLst>
                                  <p:childTnLst>
                                    <p:set>
                                      <p:cBhvr>
                                        <p:cTn id="49" dur="1" fill="hold">
                                          <p:stCondLst>
                                            <p:cond delay="0"/>
                                          </p:stCondLst>
                                        </p:cTn>
                                        <p:tgtEl>
                                          <p:spTgt spid="8">
                                            <p:bg/>
                                          </p:spTgt>
                                        </p:tgtEl>
                                        <p:attrNameLst>
                                          <p:attrName>style.visibility</p:attrName>
                                        </p:attrNameLst>
                                      </p:cBhvr>
                                      <p:to>
                                        <p:strVal val="visible"/>
                                      </p:to>
                                    </p:set>
                                    <p:animEffect transition="in" filter="fade">
                                      <p:cBhvr>
                                        <p:cTn id="50" dur="500"/>
                                        <p:tgtEl>
                                          <p:spTgt spid="8">
                                            <p:bg/>
                                          </p:spTgt>
                                        </p:tgtEl>
                                      </p:cBhvr>
                                    </p:animEffect>
                                  </p:childTnLst>
                                </p:cTn>
                              </p:par>
                            </p:childTnLst>
                          </p:cTn>
                        </p:par>
                        <p:par>
                          <p:cTn id="51" fill="hold">
                            <p:stCondLst>
                              <p:cond delay="1000"/>
                            </p:stCondLst>
                            <p:childTnLst>
                              <p:par>
                                <p:cTn id="52" presetID="10" presetClass="entr" presetSubtype="0" fill="hold" grpId="0" nodeType="afterEffect">
                                  <p:stCondLst>
                                    <p:cond delay="0"/>
                                  </p:stCondLst>
                                  <p:childTnLst>
                                    <p:set>
                                      <p:cBhvr>
                                        <p:cTn id="53" dur="1" fill="hold">
                                          <p:stCondLst>
                                            <p:cond delay="0"/>
                                          </p:stCondLst>
                                        </p:cTn>
                                        <p:tgtEl>
                                          <p:spTgt spid="8">
                                            <p:txEl>
                                              <p:pRg st="1" end="1"/>
                                            </p:txEl>
                                          </p:spTgt>
                                        </p:tgtEl>
                                        <p:attrNameLst>
                                          <p:attrName>style.visibility</p:attrName>
                                        </p:attrNameLst>
                                      </p:cBhvr>
                                      <p:to>
                                        <p:strVal val="visible"/>
                                      </p:to>
                                    </p:set>
                                    <p:animEffect transition="in" filter="fade">
                                      <p:cBhvr>
                                        <p:cTn id="54" dur="500"/>
                                        <p:tgtEl>
                                          <p:spTgt spid="8">
                                            <p:txEl>
                                              <p:pRg st="1" end="1"/>
                                            </p:txEl>
                                          </p:spTgt>
                                        </p:tgtEl>
                                      </p:cBhvr>
                                    </p:animEffect>
                                  </p:childTnLst>
                                </p:cTn>
                              </p:par>
                            </p:childTnLst>
                          </p:cTn>
                        </p:par>
                        <p:par>
                          <p:cTn id="55" fill="hold">
                            <p:stCondLst>
                              <p:cond delay="1500"/>
                            </p:stCondLst>
                            <p:childTnLst>
                              <p:par>
                                <p:cTn id="56" presetID="10" presetClass="entr" presetSubtype="0" fill="hold" grpId="0" nodeType="afterEffect">
                                  <p:stCondLst>
                                    <p:cond delay="0"/>
                                  </p:stCondLst>
                                  <p:childTnLst>
                                    <p:set>
                                      <p:cBhvr>
                                        <p:cTn id="57" dur="1" fill="hold">
                                          <p:stCondLst>
                                            <p:cond delay="0"/>
                                          </p:stCondLst>
                                        </p:cTn>
                                        <p:tgtEl>
                                          <p:spTgt spid="8">
                                            <p:txEl>
                                              <p:pRg st="3" end="3"/>
                                            </p:txEl>
                                          </p:spTgt>
                                        </p:tgtEl>
                                        <p:attrNameLst>
                                          <p:attrName>style.visibility</p:attrName>
                                        </p:attrNameLst>
                                      </p:cBhvr>
                                      <p:to>
                                        <p:strVal val="visible"/>
                                      </p:to>
                                    </p:set>
                                    <p:animEffect transition="in" filter="fade">
                                      <p:cBhvr>
                                        <p:cTn id="58" dur="500"/>
                                        <p:tgtEl>
                                          <p:spTgt spid="8">
                                            <p:txEl>
                                              <p:pRg st="3" end="3"/>
                                            </p:txEl>
                                          </p:spTgt>
                                        </p:tgtEl>
                                      </p:cBhvr>
                                    </p:animEffect>
                                  </p:childTnLst>
                                </p:cTn>
                              </p:par>
                            </p:childTnLst>
                          </p:cTn>
                        </p:par>
                        <p:par>
                          <p:cTn id="59" fill="hold">
                            <p:stCondLst>
                              <p:cond delay="2000"/>
                            </p:stCondLst>
                            <p:childTnLst>
                              <p:par>
                                <p:cTn id="60" presetID="10" presetClass="entr" presetSubtype="0" fill="hold" grpId="0" nodeType="afterEffect">
                                  <p:stCondLst>
                                    <p:cond delay="0"/>
                                  </p:stCondLst>
                                  <p:childTnLst>
                                    <p:set>
                                      <p:cBhvr>
                                        <p:cTn id="61" dur="1" fill="hold">
                                          <p:stCondLst>
                                            <p:cond delay="0"/>
                                          </p:stCondLst>
                                        </p:cTn>
                                        <p:tgtEl>
                                          <p:spTgt spid="8">
                                            <p:txEl>
                                              <p:pRg st="5" end="5"/>
                                            </p:txEl>
                                          </p:spTgt>
                                        </p:tgtEl>
                                        <p:attrNameLst>
                                          <p:attrName>style.visibility</p:attrName>
                                        </p:attrNameLst>
                                      </p:cBhvr>
                                      <p:to>
                                        <p:strVal val="visible"/>
                                      </p:to>
                                    </p:set>
                                    <p:animEffect transition="in" filter="fade">
                                      <p:cBhvr>
                                        <p:cTn id="62"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build="p" bldLvl="4" animBg="1"/>
      <p:bldP spid="105474" grpId="1" build="p" animBg="1"/>
      <p:bldP spid="8" grpId="0" uiExpand="1" build="p" bldLvl="4" animBg="1"/>
      <p:bldP spid="9" grpId="0" build="allAtOnce" animBg="1"/>
      <p:bldP spid="9" grpId="1" build="p" bldLvl="4"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09600" y="1371600"/>
            <a:ext cx="8001000" cy="406400"/>
          </a:xfrm>
        </p:spPr>
        <p:txBody>
          <a:bodyPr>
            <a:noAutofit/>
          </a:bodyPr>
          <a:lstStyle/>
          <a:p>
            <a:r>
              <a:rPr lang="en-US" sz="4000" dirty="0" smtClean="0"/>
              <a:t>Settling the Eviction Case</a:t>
            </a:r>
            <a:br>
              <a:rPr lang="en-US" sz="4000" dirty="0" smtClean="0"/>
            </a:br>
            <a:endParaRPr lang="en-US" sz="4000" dirty="0"/>
          </a:p>
        </p:txBody>
      </p:sp>
      <p:sp>
        <p:nvSpPr>
          <p:cNvPr id="32771" name="Rectangle 3"/>
          <p:cNvSpPr>
            <a:spLocks noGrp="1" noChangeArrowheads="1"/>
          </p:cNvSpPr>
          <p:nvPr>
            <p:ph idx="1"/>
          </p:nvPr>
        </p:nvSpPr>
        <p:spPr>
          <a:xfrm>
            <a:off x="533399" y="1828800"/>
            <a:ext cx="8114071" cy="3352800"/>
          </a:xfrm>
          <a:solidFill>
            <a:schemeClr val="bg1">
              <a:alpha val="50000"/>
            </a:schemeClr>
          </a:solidFill>
          <a:ln w="25400">
            <a:noFill/>
          </a:ln>
        </p:spPr>
        <p:txBody>
          <a:bodyPr lIns="182880" tIns="182880"/>
          <a:lstStyle/>
          <a:p>
            <a:pPr>
              <a:buFont typeface="Wingdings" pitchFamily="2" charset="2"/>
              <a:buChar char="q"/>
            </a:pPr>
            <a:r>
              <a:rPr lang="en-US" sz="2800" dirty="0" smtClean="0"/>
              <a:t>2 </a:t>
            </a:r>
            <a:r>
              <a:rPr lang="en-US" sz="2800" dirty="0"/>
              <a:t>common types of </a:t>
            </a:r>
            <a:r>
              <a:rPr lang="en-US" sz="2800" dirty="0" smtClean="0"/>
              <a:t>Stipulations:</a:t>
            </a:r>
            <a:endParaRPr lang="en-US" sz="1200" dirty="0"/>
          </a:p>
          <a:p>
            <a:pPr lvl="4">
              <a:buFont typeface="Wingdings" pitchFamily="2" charset="2"/>
              <a:buNone/>
            </a:pPr>
            <a:r>
              <a:rPr lang="en-US" sz="1200" dirty="0"/>
              <a:t>	</a:t>
            </a:r>
          </a:p>
          <a:p>
            <a:pPr lvl="1"/>
            <a:r>
              <a:rPr lang="en-US" sz="2400" dirty="0"/>
              <a:t>1. The Pay and Stay Stipulation whereby the Landlord </a:t>
            </a:r>
            <a:r>
              <a:rPr lang="en-US" sz="2400" dirty="0" smtClean="0"/>
              <a:t>and </a:t>
            </a:r>
            <a:r>
              <a:rPr lang="en-US" sz="2400" dirty="0"/>
              <a:t>Tenant work it all out.</a:t>
            </a:r>
          </a:p>
          <a:p>
            <a:pPr lvl="1">
              <a:buFont typeface="Wingdings" pitchFamily="2" charset="2"/>
              <a:buNone/>
            </a:pPr>
            <a:endParaRPr lang="en-US" sz="1200" dirty="0"/>
          </a:p>
          <a:p>
            <a:pPr lvl="1"/>
            <a:r>
              <a:rPr lang="en-US" sz="2400" dirty="0"/>
              <a:t>2. The </a:t>
            </a:r>
            <a:r>
              <a:rPr lang="en-US" sz="2400" dirty="0" smtClean="0"/>
              <a:t>Stipulation to Recover Possession </a:t>
            </a:r>
            <a:r>
              <a:rPr lang="en-US" sz="2400" dirty="0"/>
              <a:t>whereby the Tenant agrees to leave at a fixed date, payment may be a condition. </a:t>
            </a:r>
          </a:p>
        </p:txBody>
      </p:sp>
      <p:sp>
        <p:nvSpPr>
          <p:cNvPr id="4" name="Slide Number Placeholder 5"/>
          <p:cNvSpPr>
            <a:spLocks noGrp="1"/>
          </p:cNvSpPr>
          <p:nvPr>
            <p:ph type="sldNum" sz="quarter" idx="12"/>
          </p:nvPr>
        </p:nvSpPr>
        <p:spPr/>
        <p:txBody>
          <a:bodyPr/>
          <a:lstStyle/>
          <a:p>
            <a:fld id="{2FB58354-195C-462C-BB1F-6D5DCF82CDC2}" type="slidenum">
              <a:rPr lang="en-US"/>
              <a:pPr/>
              <a:t>23</a:t>
            </a:fld>
            <a:endParaRPr lang="en-US"/>
          </a:p>
        </p:txBody>
      </p:sp>
      <p:sp>
        <p:nvSpPr>
          <p:cNvPr id="5" name="Rectangle 3"/>
          <p:cNvSpPr txBox="1">
            <a:spLocks noChangeArrowheads="1"/>
          </p:cNvSpPr>
          <p:nvPr/>
        </p:nvSpPr>
        <p:spPr bwMode="auto">
          <a:xfrm>
            <a:off x="609600" y="1981200"/>
            <a:ext cx="8077200" cy="4038600"/>
          </a:xfrm>
          <a:prstGeom prst="rect">
            <a:avLst/>
          </a:prstGeom>
          <a:solidFill>
            <a:schemeClr val="bg1">
              <a:alpha val="50000"/>
            </a:schemeClr>
          </a:solidFill>
          <a:ln w="25400">
            <a:noFill/>
            <a:miter lim="800000"/>
            <a:headEnd/>
            <a:tailEnd/>
          </a:ln>
          <a:effectLst/>
        </p:spPr>
        <p:txBody>
          <a:bodyPr vert="horz" wrap="square" lIns="91440" tIns="45720" rIns="91440" bIns="45720" numCol="1" anchor="t" anchorCtr="0" compatLnSpc="1">
            <a:prstTxWarp prst="textNoShape">
              <a:avLst/>
            </a:prstTxWarp>
          </a:bodyPr>
          <a:lstStyle/>
          <a:p>
            <a:pPr marL="469900" indent="-469900">
              <a:spcBef>
                <a:spcPct val="20000"/>
              </a:spcBef>
              <a:buClr>
                <a:srgbClr val="CC0000"/>
              </a:buClr>
              <a:buFont typeface="Wingdings" pitchFamily="2" charset="2"/>
              <a:buChar char="q"/>
              <a:defRPr/>
            </a:pPr>
            <a:r>
              <a:rPr lang="en-US" sz="2800" kern="0" dirty="0" smtClean="0">
                <a:solidFill>
                  <a:srgbClr val="000000"/>
                </a:solidFill>
                <a:latin typeface="Verdana"/>
                <a:cs typeface="+mn-cs"/>
              </a:rPr>
              <a:t>Note on Stipulations – </a:t>
            </a:r>
          </a:p>
          <a:p>
            <a:pPr marL="469900" indent="-469900">
              <a:spcBef>
                <a:spcPct val="20000"/>
              </a:spcBef>
              <a:buClr>
                <a:srgbClr val="CC0000"/>
              </a:buClr>
              <a:buFont typeface="Wingdings" pitchFamily="2" charset="2"/>
              <a:buNone/>
              <a:defRPr/>
            </a:pPr>
            <a:r>
              <a:rPr lang="en-US" sz="2800" kern="0" dirty="0" smtClean="0">
                <a:solidFill>
                  <a:srgbClr val="000000"/>
                </a:solidFill>
                <a:latin typeface="Verdana"/>
                <a:cs typeface="+mn-cs"/>
              </a:rPr>
              <a:t>	Some Judges have:</a:t>
            </a:r>
          </a:p>
          <a:p>
            <a:pPr marL="908050" lvl="1" indent="-436563">
              <a:spcBef>
                <a:spcPct val="20000"/>
              </a:spcBef>
              <a:buClr>
                <a:srgbClr val="CC0000"/>
              </a:buClr>
              <a:buFont typeface="Wingdings" pitchFamily="2" charset="2"/>
              <a:buChar char="n"/>
              <a:defRPr/>
            </a:pPr>
            <a:r>
              <a:rPr lang="en-US" sz="2800" kern="0" dirty="0" smtClean="0">
                <a:solidFill>
                  <a:srgbClr val="000000"/>
                </a:solidFill>
                <a:latin typeface="Verdana"/>
                <a:cs typeface="+mn-cs"/>
              </a:rPr>
              <a:t>Refused to sign stipulations that continue on once the Tenant gets caught up; or,</a:t>
            </a:r>
          </a:p>
          <a:p>
            <a:pPr marL="908050" lvl="1" indent="-436563">
              <a:spcBef>
                <a:spcPct val="20000"/>
              </a:spcBef>
              <a:buClr>
                <a:srgbClr val="CC0000"/>
              </a:buClr>
              <a:buFont typeface="Wingdings" pitchFamily="2" charset="2"/>
              <a:buChar char="n"/>
              <a:defRPr/>
            </a:pPr>
            <a:r>
              <a:rPr lang="en-US" sz="2800" kern="0" dirty="0" smtClean="0">
                <a:solidFill>
                  <a:srgbClr val="000000"/>
                </a:solidFill>
                <a:latin typeface="Verdana"/>
                <a:cs typeface="+mn-cs"/>
              </a:rPr>
              <a:t>Require the Tenant to be served with a new 3 day notice and/or posting of  the notice of default. </a:t>
            </a:r>
            <a:endParaRPr lang="en-US" sz="2800" kern="0" dirty="0">
              <a:solidFill>
                <a:srgbClr val="000000"/>
              </a:solidFill>
              <a:latin typeface="Verdana"/>
              <a:cs typeface="+mn-cs"/>
            </a:endParaRPr>
          </a:p>
        </p:txBody>
      </p:sp>
      <p:sp>
        <p:nvSpPr>
          <p:cNvPr id="6" name="Rectangle 3"/>
          <p:cNvSpPr txBox="1">
            <a:spLocks noChangeArrowheads="1"/>
          </p:cNvSpPr>
          <p:nvPr/>
        </p:nvSpPr>
        <p:spPr bwMode="auto">
          <a:xfrm>
            <a:off x="457200" y="1676400"/>
            <a:ext cx="8077200" cy="2895600"/>
          </a:xfrm>
          <a:prstGeom prst="rect">
            <a:avLst/>
          </a:prstGeom>
          <a:solidFill>
            <a:schemeClr val="bg1">
              <a:alpha val="50000"/>
            </a:schemeClr>
          </a:solidFill>
          <a:ln w="25400">
            <a:noFill/>
            <a:miter lim="800000"/>
            <a:headEnd/>
            <a:tailEnd/>
          </a:ln>
          <a:effectLst/>
        </p:spPr>
        <p:txBody>
          <a:bodyPr vert="horz" wrap="square" lIns="274320" tIns="365760" rIns="274320" bIns="274320" numCol="1" anchor="t" anchorCtr="0" compatLnSpc="1">
            <a:prstTxWarp prst="textNoShape">
              <a:avLst/>
            </a:prstTxWarp>
          </a:bodyPr>
          <a:lstStyle/>
          <a:p>
            <a:pPr marL="469900" indent="-469900">
              <a:spcBef>
                <a:spcPct val="20000"/>
              </a:spcBef>
              <a:buClr>
                <a:srgbClr val="CC0000"/>
              </a:buClr>
              <a:buFont typeface="Wingdings" pitchFamily="2" charset="2"/>
              <a:buChar char="q"/>
              <a:defRPr/>
            </a:pPr>
            <a:r>
              <a:rPr lang="en-US" sz="2800" kern="0" dirty="0" smtClean="0">
                <a:solidFill>
                  <a:srgbClr val="000000"/>
                </a:solidFill>
                <a:latin typeface="Verdana"/>
                <a:cs typeface="+mn-cs"/>
              </a:rPr>
              <a:t>If mediation is delayed Court may condition mediation on rent deposit and cancel mediation and default Tenant if continuing accrued rent is not deposited. </a:t>
            </a:r>
          </a:p>
          <a:p>
            <a:pPr marL="469900" indent="-469900">
              <a:spcBef>
                <a:spcPct val="20000"/>
              </a:spcBef>
              <a:buClr>
                <a:srgbClr val="CC0000"/>
              </a:buClr>
              <a:buFont typeface="Wingdings" pitchFamily="2" charset="2"/>
              <a:buChar char="o"/>
              <a:defRPr/>
            </a:pPr>
            <a:endParaRPr lang="en-US" sz="2400" kern="0" dirty="0">
              <a:solidFill>
                <a:srgbClr val="000000"/>
              </a:solidFill>
              <a:latin typeface="Verdana"/>
              <a:cs typeface="+mn-cs"/>
            </a:endParaRPr>
          </a:p>
        </p:txBody>
      </p:sp>
    </p:spTree>
    <p:extLst>
      <p:ext uri="{BB962C8B-B14F-4D97-AF65-F5344CB8AC3E}">
        <p14:creationId xmlns:p14="http://schemas.microsoft.com/office/powerpoint/2010/main" xmlns="" val="288872370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32771">
                                            <p:bg/>
                                          </p:spTgt>
                                        </p:tgtEl>
                                        <p:attrNameLst>
                                          <p:attrName>style.visibility</p:attrName>
                                        </p:attrNameLst>
                                      </p:cBhvr>
                                      <p:to>
                                        <p:strVal val="visible"/>
                                      </p:to>
                                    </p:set>
                                    <p:anim calcmode="lin" valueType="num">
                                      <p:cBhvr>
                                        <p:cTn id="7" dur="2000" fill="hold"/>
                                        <p:tgtEl>
                                          <p:spTgt spid="32771">
                                            <p:bg/>
                                          </p:spTgt>
                                        </p:tgtEl>
                                        <p:attrNameLst>
                                          <p:attrName>ppt_w</p:attrName>
                                        </p:attrNameLst>
                                      </p:cBhvr>
                                      <p:tavLst>
                                        <p:tav tm="0">
                                          <p:val>
                                            <p:fltVal val="0"/>
                                          </p:val>
                                        </p:tav>
                                        <p:tav tm="100000">
                                          <p:val>
                                            <p:strVal val="#ppt_w"/>
                                          </p:val>
                                        </p:tav>
                                      </p:tavLst>
                                    </p:anim>
                                    <p:anim calcmode="lin" valueType="num">
                                      <p:cBhvr>
                                        <p:cTn id="8" dur="2000" fill="hold"/>
                                        <p:tgtEl>
                                          <p:spTgt spid="32771">
                                            <p:bg/>
                                          </p:spTgt>
                                        </p:tgtEl>
                                        <p:attrNameLst>
                                          <p:attrName>ppt_h</p:attrName>
                                        </p:attrNameLst>
                                      </p:cBhvr>
                                      <p:tavLst>
                                        <p:tav tm="0">
                                          <p:val>
                                            <p:fltVal val="0"/>
                                          </p:val>
                                        </p:tav>
                                        <p:tav tm="100000">
                                          <p:val>
                                            <p:strVal val="#ppt_h"/>
                                          </p:val>
                                        </p:tav>
                                      </p:tavLst>
                                    </p:anim>
                                    <p:animEffect transition="in" filter="fade">
                                      <p:cBhvr>
                                        <p:cTn id="9" dur="2000"/>
                                        <p:tgtEl>
                                          <p:spTgt spid="32771">
                                            <p:bg/>
                                          </p:spTgt>
                                        </p:tgtEl>
                                      </p:cBhvr>
                                    </p:animEffect>
                                  </p:childTnLst>
                                </p:cTn>
                              </p:par>
                            </p:childTnLst>
                          </p:cTn>
                        </p:par>
                        <p:par>
                          <p:cTn id="10" fill="hold">
                            <p:stCondLst>
                              <p:cond delay="2000"/>
                            </p:stCondLst>
                            <p:childTnLst>
                              <p:par>
                                <p:cTn id="11" presetID="53" presetClass="entr" presetSubtype="0" fill="hold" grpId="0" nodeType="afterEffect">
                                  <p:stCondLst>
                                    <p:cond delay="0"/>
                                  </p:stCondLst>
                                  <p:childTnLst>
                                    <p:set>
                                      <p:cBhvr>
                                        <p:cTn id="12" dur="1" fill="hold">
                                          <p:stCondLst>
                                            <p:cond delay="0"/>
                                          </p:stCondLst>
                                        </p:cTn>
                                        <p:tgtEl>
                                          <p:spTgt spid="32771">
                                            <p:txEl>
                                              <p:pRg st="0" end="0"/>
                                            </p:txEl>
                                          </p:spTgt>
                                        </p:tgtEl>
                                        <p:attrNameLst>
                                          <p:attrName>style.visibility</p:attrName>
                                        </p:attrNameLst>
                                      </p:cBhvr>
                                      <p:to>
                                        <p:strVal val="visible"/>
                                      </p:to>
                                    </p:set>
                                    <p:anim calcmode="lin" valueType="num">
                                      <p:cBhvr>
                                        <p:cTn id="13" dur="2000" fill="hold"/>
                                        <p:tgtEl>
                                          <p:spTgt spid="32771">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2771">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2771">
                                            <p:txEl>
                                              <p:pRg st="0" end="0"/>
                                            </p:txEl>
                                          </p:spTgt>
                                        </p:tgtEl>
                                      </p:cBhvr>
                                    </p:animEffect>
                                  </p:childTnLst>
                                </p:cTn>
                              </p:par>
                            </p:childTnLst>
                          </p:cTn>
                        </p:par>
                        <p:par>
                          <p:cTn id="16" fill="hold">
                            <p:stCondLst>
                              <p:cond delay="4000"/>
                            </p:stCondLst>
                            <p:childTnLst>
                              <p:par>
                                <p:cTn id="17" presetID="53" presetClass="entr" presetSubtype="0" fill="hold" grpId="0" nodeType="afterEffect">
                                  <p:stCondLst>
                                    <p:cond delay="0"/>
                                  </p:stCondLst>
                                  <p:childTnLst>
                                    <p:set>
                                      <p:cBhvr>
                                        <p:cTn id="18" dur="1" fill="hold">
                                          <p:stCondLst>
                                            <p:cond delay="0"/>
                                          </p:stCondLst>
                                        </p:cTn>
                                        <p:tgtEl>
                                          <p:spTgt spid="32771">
                                            <p:txEl>
                                              <p:pRg st="1" end="1"/>
                                            </p:txEl>
                                          </p:spTgt>
                                        </p:tgtEl>
                                        <p:attrNameLst>
                                          <p:attrName>style.visibility</p:attrName>
                                        </p:attrNameLst>
                                      </p:cBhvr>
                                      <p:to>
                                        <p:strVal val="visible"/>
                                      </p:to>
                                    </p:set>
                                    <p:anim calcmode="lin" valueType="num">
                                      <p:cBhvr>
                                        <p:cTn id="19" dur="2000" fill="hold"/>
                                        <p:tgtEl>
                                          <p:spTgt spid="32771">
                                            <p:txEl>
                                              <p:pRg st="1" end="1"/>
                                            </p:txEl>
                                          </p:spTgt>
                                        </p:tgtEl>
                                        <p:attrNameLst>
                                          <p:attrName>ppt_w</p:attrName>
                                        </p:attrNameLst>
                                      </p:cBhvr>
                                      <p:tavLst>
                                        <p:tav tm="0">
                                          <p:val>
                                            <p:fltVal val="0"/>
                                          </p:val>
                                        </p:tav>
                                        <p:tav tm="100000">
                                          <p:val>
                                            <p:strVal val="#ppt_w"/>
                                          </p:val>
                                        </p:tav>
                                      </p:tavLst>
                                    </p:anim>
                                    <p:anim calcmode="lin" valueType="num">
                                      <p:cBhvr>
                                        <p:cTn id="20" dur="2000" fill="hold"/>
                                        <p:tgtEl>
                                          <p:spTgt spid="32771">
                                            <p:txEl>
                                              <p:pRg st="1" end="1"/>
                                            </p:txEl>
                                          </p:spTgt>
                                        </p:tgtEl>
                                        <p:attrNameLst>
                                          <p:attrName>ppt_h</p:attrName>
                                        </p:attrNameLst>
                                      </p:cBhvr>
                                      <p:tavLst>
                                        <p:tav tm="0">
                                          <p:val>
                                            <p:fltVal val="0"/>
                                          </p:val>
                                        </p:tav>
                                        <p:tav tm="100000">
                                          <p:val>
                                            <p:strVal val="#ppt_h"/>
                                          </p:val>
                                        </p:tav>
                                      </p:tavLst>
                                    </p:anim>
                                    <p:animEffect transition="in" filter="fade">
                                      <p:cBhvr>
                                        <p:cTn id="21" dur="2000"/>
                                        <p:tgtEl>
                                          <p:spTgt spid="32771">
                                            <p:txEl>
                                              <p:pRg st="1" end="1"/>
                                            </p:txEl>
                                          </p:spTgt>
                                        </p:tgtEl>
                                      </p:cBhvr>
                                    </p:animEffect>
                                  </p:childTnLst>
                                </p:cTn>
                              </p:par>
                            </p:childTnLst>
                          </p:cTn>
                        </p:par>
                        <p:par>
                          <p:cTn id="22" fill="hold">
                            <p:stCondLst>
                              <p:cond delay="6000"/>
                            </p:stCondLst>
                            <p:childTnLst>
                              <p:par>
                                <p:cTn id="23" presetID="53" presetClass="entr" presetSubtype="0" fill="hold" grpId="0" nodeType="afterEffect">
                                  <p:stCondLst>
                                    <p:cond delay="0"/>
                                  </p:stCondLst>
                                  <p:childTnLst>
                                    <p:set>
                                      <p:cBhvr>
                                        <p:cTn id="24" dur="1" fill="hold">
                                          <p:stCondLst>
                                            <p:cond delay="0"/>
                                          </p:stCondLst>
                                        </p:cTn>
                                        <p:tgtEl>
                                          <p:spTgt spid="32771">
                                            <p:txEl>
                                              <p:pRg st="2" end="2"/>
                                            </p:txEl>
                                          </p:spTgt>
                                        </p:tgtEl>
                                        <p:attrNameLst>
                                          <p:attrName>style.visibility</p:attrName>
                                        </p:attrNameLst>
                                      </p:cBhvr>
                                      <p:to>
                                        <p:strVal val="visible"/>
                                      </p:to>
                                    </p:set>
                                    <p:anim calcmode="lin" valueType="num">
                                      <p:cBhvr>
                                        <p:cTn id="25" dur="1000" fill="hold"/>
                                        <p:tgtEl>
                                          <p:spTgt spid="32771">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32771">
                                            <p:txEl>
                                              <p:pRg st="2" end="2"/>
                                            </p:txEl>
                                          </p:spTgt>
                                        </p:tgtEl>
                                        <p:attrNameLst>
                                          <p:attrName>ppt_h</p:attrName>
                                        </p:attrNameLst>
                                      </p:cBhvr>
                                      <p:tavLst>
                                        <p:tav tm="0">
                                          <p:val>
                                            <p:fltVal val="0"/>
                                          </p:val>
                                        </p:tav>
                                        <p:tav tm="100000">
                                          <p:val>
                                            <p:strVal val="#ppt_h"/>
                                          </p:val>
                                        </p:tav>
                                      </p:tavLst>
                                    </p:anim>
                                    <p:animEffect transition="in" filter="fade">
                                      <p:cBhvr>
                                        <p:cTn id="27" dur="1000"/>
                                        <p:tgtEl>
                                          <p:spTgt spid="32771">
                                            <p:txEl>
                                              <p:pRg st="2" end="2"/>
                                            </p:txEl>
                                          </p:spTgt>
                                        </p:tgtEl>
                                      </p:cBhvr>
                                    </p:animEffect>
                                  </p:childTnLst>
                                </p:cTn>
                              </p:par>
                            </p:childTnLst>
                          </p:cTn>
                        </p:par>
                        <p:par>
                          <p:cTn id="28" fill="hold">
                            <p:stCondLst>
                              <p:cond delay="7000"/>
                            </p:stCondLst>
                            <p:childTnLst>
                              <p:par>
                                <p:cTn id="29" presetID="53" presetClass="entr" presetSubtype="0" fill="hold" grpId="0" nodeType="afterEffect">
                                  <p:stCondLst>
                                    <p:cond delay="0"/>
                                  </p:stCondLst>
                                  <p:childTnLst>
                                    <p:set>
                                      <p:cBhvr>
                                        <p:cTn id="30" dur="1" fill="hold">
                                          <p:stCondLst>
                                            <p:cond delay="0"/>
                                          </p:stCondLst>
                                        </p:cTn>
                                        <p:tgtEl>
                                          <p:spTgt spid="32771">
                                            <p:txEl>
                                              <p:pRg st="4" end="4"/>
                                            </p:txEl>
                                          </p:spTgt>
                                        </p:tgtEl>
                                        <p:attrNameLst>
                                          <p:attrName>style.visibility</p:attrName>
                                        </p:attrNameLst>
                                      </p:cBhvr>
                                      <p:to>
                                        <p:strVal val="visible"/>
                                      </p:to>
                                    </p:set>
                                    <p:anim calcmode="lin" valueType="num">
                                      <p:cBhvr>
                                        <p:cTn id="31" dur="1000" fill="hold"/>
                                        <p:tgtEl>
                                          <p:spTgt spid="32771">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2771">
                                            <p:txEl>
                                              <p:pRg st="4" end="4"/>
                                            </p:txEl>
                                          </p:spTgt>
                                        </p:tgtEl>
                                        <p:attrNameLst>
                                          <p:attrName>ppt_h</p:attrName>
                                        </p:attrNameLst>
                                      </p:cBhvr>
                                      <p:tavLst>
                                        <p:tav tm="0">
                                          <p:val>
                                            <p:fltVal val="0"/>
                                          </p:val>
                                        </p:tav>
                                        <p:tav tm="100000">
                                          <p:val>
                                            <p:strVal val="#ppt_h"/>
                                          </p:val>
                                        </p:tav>
                                      </p:tavLst>
                                    </p:anim>
                                    <p:animEffect transition="in" filter="fade">
                                      <p:cBhvr>
                                        <p:cTn id="33" dur="1000"/>
                                        <p:tgtEl>
                                          <p:spTgt spid="32771">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2000"/>
                                        <p:tgtEl>
                                          <p:spTgt spid="32771">
                                            <p:txEl>
                                              <p:pRg st="0" end="0"/>
                                            </p:txEl>
                                          </p:spTgt>
                                        </p:tgtEl>
                                      </p:cBhvr>
                                    </p:animEffect>
                                    <p:set>
                                      <p:cBhvr>
                                        <p:cTn id="38" dur="1" fill="hold">
                                          <p:stCondLst>
                                            <p:cond delay="1999"/>
                                          </p:stCondLst>
                                        </p:cTn>
                                        <p:tgtEl>
                                          <p:spTgt spid="32771">
                                            <p:txEl>
                                              <p:pRg st="0" end="0"/>
                                            </p:txEl>
                                          </p:spTgt>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2000"/>
                                        <p:tgtEl>
                                          <p:spTgt spid="32771">
                                            <p:txEl>
                                              <p:pRg st="1" end="1"/>
                                            </p:txEl>
                                          </p:spTgt>
                                        </p:tgtEl>
                                      </p:cBhvr>
                                    </p:animEffect>
                                    <p:set>
                                      <p:cBhvr>
                                        <p:cTn id="41" dur="1" fill="hold">
                                          <p:stCondLst>
                                            <p:cond delay="1999"/>
                                          </p:stCondLst>
                                        </p:cTn>
                                        <p:tgtEl>
                                          <p:spTgt spid="32771">
                                            <p:txEl>
                                              <p:pRg st="1" end="1"/>
                                            </p:txEl>
                                          </p:spTgt>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2000"/>
                                        <p:tgtEl>
                                          <p:spTgt spid="32771">
                                            <p:txEl>
                                              <p:pRg st="2" end="2"/>
                                            </p:txEl>
                                          </p:spTgt>
                                        </p:tgtEl>
                                      </p:cBhvr>
                                    </p:animEffect>
                                    <p:set>
                                      <p:cBhvr>
                                        <p:cTn id="44" dur="1" fill="hold">
                                          <p:stCondLst>
                                            <p:cond delay="1999"/>
                                          </p:stCondLst>
                                        </p:cTn>
                                        <p:tgtEl>
                                          <p:spTgt spid="32771">
                                            <p:txEl>
                                              <p:pRg st="2" end="2"/>
                                            </p:txEl>
                                          </p:spTgt>
                                        </p:tgtEl>
                                        <p:attrNameLst>
                                          <p:attrName>style.visibility</p:attrName>
                                        </p:attrNameLst>
                                      </p:cBhvr>
                                      <p:to>
                                        <p:strVal val="hidden"/>
                                      </p:to>
                                    </p:set>
                                  </p:childTnLst>
                                </p:cTn>
                              </p:par>
                              <p:par>
                                <p:cTn id="45" presetID="10" presetClass="exit" presetSubtype="0" fill="hold" grpId="1" nodeType="withEffect">
                                  <p:stCondLst>
                                    <p:cond delay="0"/>
                                  </p:stCondLst>
                                  <p:childTnLst>
                                    <p:animEffect transition="out" filter="fade">
                                      <p:cBhvr>
                                        <p:cTn id="46" dur="2000"/>
                                        <p:tgtEl>
                                          <p:spTgt spid="32771">
                                            <p:txEl>
                                              <p:pRg st="4" end="4"/>
                                            </p:txEl>
                                          </p:spTgt>
                                        </p:tgtEl>
                                      </p:cBhvr>
                                    </p:animEffect>
                                    <p:set>
                                      <p:cBhvr>
                                        <p:cTn id="47" dur="1" fill="hold">
                                          <p:stCondLst>
                                            <p:cond delay="1999"/>
                                          </p:stCondLst>
                                        </p:cTn>
                                        <p:tgtEl>
                                          <p:spTgt spid="32771">
                                            <p:txEl>
                                              <p:pRg st="4" end="4"/>
                                            </p:txEl>
                                          </p:spTgt>
                                        </p:tgtEl>
                                        <p:attrNameLst>
                                          <p:attrName>style.visibility</p:attrName>
                                        </p:attrNameLst>
                                      </p:cBhvr>
                                      <p:to>
                                        <p:strVal val="hidden"/>
                                      </p:to>
                                    </p:set>
                                  </p:childTnLst>
                                </p:cTn>
                              </p:par>
                              <p:par>
                                <p:cTn id="48" presetID="10" presetClass="exit" presetSubtype="0" fill="hold" grpId="1" nodeType="withEffect">
                                  <p:stCondLst>
                                    <p:cond delay="0"/>
                                  </p:stCondLst>
                                  <p:childTnLst>
                                    <p:animEffect transition="out" filter="fade">
                                      <p:cBhvr>
                                        <p:cTn id="49" dur="2000"/>
                                        <p:tgtEl>
                                          <p:spTgt spid="32771">
                                            <p:bg/>
                                          </p:spTgt>
                                        </p:tgtEl>
                                      </p:cBhvr>
                                    </p:animEffect>
                                    <p:set>
                                      <p:cBhvr>
                                        <p:cTn id="50" dur="1" fill="hold">
                                          <p:stCondLst>
                                            <p:cond delay="1999"/>
                                          </p:stCondLst>
                                        </p:cTn>
                                        <p:tgtEl>
                                          <p:spTgt spid="32771">
                                            <p:bg/>
                                          </p:spTgt>
                                        </p:tgtEl>
                                        <p:attrNameLst>
                                          <p:attrName>style.visibility</p:attrName>
                                        </p:attrNameLst>
                                      </p:cBhvr>
                                      <p:to>
                                        <p:strVal val="hidden"/>
                                      </p:to>
                                    </p:set>
                                  </p:childTnLst>
                                </p:cTn>
                              </p:par>
                              <p:par>
                                <p:cTn id="51" presetID="10" presetClass="entr" presetSubtype="0" fill="hold" grpId="0" nodeType="withEffect">
                                  <p:stCondLst>
                                    <p:cond delay="0"/>
                                  </p:stCondLst>
                                  <p:childTnLst>
                                    <p:set>
                                      <p:cBhvr>
                                        <p:cTn id="52" dur="1" fill="hold">
                                          <p:stCondLst>
                                            <p:cond delay="0"/>
                                          </p:stCondLst>
                                        </p:cTn>
                                        <p:tgtEl>
                                          <p:spTgt spid="5"/>
                                        </p:tgtEl>
                                        <p:attrNameLst>
                                          <p:attrName>style.visibility</p:attrName>
                                        </p:attrNameLst>
                                      </p:cBhvr>
                                      <p:to>
                                        <p:strVal val="visible"/>
                                      </p:to>
                                    </p:set>
                                    <p:animEffect transition="in" filter="fade">
                                      <p:cBhvr>
                                        <p:cTn id="53" dur="2000"/>
                                        <p:tgtEl>
                                          <p:spTgt spid="5"/>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2000"/>
                                        <p:tgtEl>
                                          <p:spTgt spid="5"/>
                                        </p:tgtEl>
                                      </p:cBhvr>
                                    </p:animEffect>
                                    <p:set>
                                      <p:cBhvr>
                                        <p:cTn id="58" dur="1" fill="hold">
                                          <p:stCondLst>
                                            <p:cond delay="1999"/>
                                          </p:stCondLst>
                                        </p:cTn>
                                        <p:tgtEl>
                                          <p:spTgt spid="5"/>
                                        </p:tgtEl>
                                        <p:attrNameLst>
                                          <p:attrName>style.visibility</p:attrName>
                                        </p:attrNameLst>
                                      </p:cBhvr>
                                      <p:to>
                                        <p:strVal val="hidden"/>
                                      </p:to>
                                    </p:set>
                                  </p:childTnLst>
                                </p:cTn>
                              </p:par>
                              <p:par>
                                <p:cTn id="59" presetID="10" presetClass="entr" presetSubtype="0" fill="hold" grpId="0" nodeType="with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fade">
                                      <p:cBhvr>
                                        <p:cTn id="6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nimBg="1"/>
      <p:bldP spid="32771" grpId="1" build="p" animBg="1"/>
      <p:bldP spid="5" grpId="0" animBg="1"/>
      <p:bldP spid="5" grpId="1"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62000"/>
          </a:xfrm>
        </p:spPr>
        <p:txBody>
          <a:bodyPr/>
          <a:lstStyle/>
          <a:p>
            <a:r>
              <a:rPr lang="en-US" sz="4000" dirty="0" smtClean="0">
                <a:latin typeface="Verdana" pitchFamily="34" charset="0"/>
                <a:ea typeface="Verdana" pitchFamily="34" charset="0"/>
                <a:cs typeface="Verdana" pitchFamily="34" charset="0"/>
              </a:rPr>
              <a:t>Conducting the Hearing</a:t>
            </a:r>
            <a:endParaRPr lang="en-US" sz="4000" dirty="0">
              <a:latin typeface="Verdana" pitchFamily="34" charset="0"/>
              <a:ea typeface="Verdana" pitchFamily="34" charset="0"/>
              <a:cs typeface="Verdana" pitchFamily="34" charset="0"/>
            </a:endParaRPr>
          </a:p>
        </p:txBody>
      </p:sp>
      <p:sp>
        <p:nvSpPr>
          <p:cNvPr id="9" name="Rectangle 3"/>
          <p:cNvSpPr txBox="1">
            <a:spLocks noChangeArrowheads="1"/>
          </p:cNvSpPr>
          <p:nvPr/>
        </p:nvSpPr>
        <p:spPr bwMode="auto">
          <a:xfrm>
            <a:off x="685800" y="1828800"/>
            <a:ext cx="7620000" cy="4191000"/>
          </a:xfrm>
          <a:prstGeom prst="rect">
            <a:avLst/>
          </a:prstGeom>
          <a:solidFill>
            <a:schemeClr val="bg1">
              <a:alpha val="50000"/>
            </a:schemeClr>
          </a:solidFill>
          <a:ln w="25400">
            <a:noFill/>
            <a:miter lim="800000"/>
            <a:headEnd/>
            <a:tailEnd/>
          </a:ln>
          <a:effectLst/>
        </p:spPr>
        <p:txBody>
          <a:bodyPr vert="horz" wrap="square" lIns="274320" tIns="182880" rIns="91440" bIns="182880" numCol="1" anchor="t" anchorCtr="0" compatLnSpc="1">
            <a:prstTxWarp prst="textNoShape">
              <a:avLst/>
            </a:prstTxWarp>
          </a:bodyPr>
          <a:lstStyle/>
          <a:p>
            <a:pPr marL="609600" indent="-609600">
              <a:lnSpc>
                <a:spcPct val="114000"/>
              </a:lnSpc>
              <a:spcBef>
                <a:spcPct val="20000"/>
              </a:spcBef>
              <a:buClr>
                <a:srgbClr val="336699"/>
              </a:buClr>
              <a:buFont typeface="Wingdings" pitchFamily="2" charset="2"/>
              <a:buBlip>
                <a:blip r:embed="rId2"/>
              </a:buBlip>
              <a:defRPr/>
            </a:pPr>
            <a:r>
              <a:rPr lang="en-US" sz="3200" kern="0" dirty="0" smtClean="0">
                <a:solidFill>
                  <a:srgbClr val="000000"/>
                </a:solidFill>
                <a:latin typeface="Verdana"/>
                <a:cs typeface="+mn-cs"/>
              </a:rPr>
              <a:t>Setting the Stage</a:t>
            </a:r>
          </a:p>
          <a:p>
            <a:pPr marL="1066800" lvl="1" indent="-609600">
              <a:lnSpc>
                <a:spcPct val="114000"/>
              </a:lnSpc>
              <a:spcBef>
                <a:spcPct val="20000"/>
              </a:spcBef>
              <a:buClr>
                <a:srgbClr val="C00000"/>
              </a:buClr>
              <a:buFont typeface="Wingdings" pitchFamily="2" charset="2"/>
              <a:buChar char="q"/>
            </a:pPr>
            <a:r>
              <a:rPr lang="en-US" sz="2800" kern="0" dirty="0" smtClean="0">
                <a:solidFill>
                  <a:srgbClr val="000000"/>
                </a:solidFill>
                <a:latin typeface="Verdana"/>
                <a:ea typeface="Verdana" pitchFamily="34" charset="0"/>
                <a:cs typeface="Verdana" pitchFamily="34" charset="0"/>
              </a:rPr>
              <a:t>Courtroom or Chambers </a:t>
            </a:r>
            <a:endParaRPr lang="en-US" sz="2800" kern="0" dirty="0" smtClean="0">
              <a:solidFill>
                <a:srgbClr val="000000"/>
              </a:solidFill>
              <a:latin typeface="Verdana"/>
              <a:cs typeface="+mn-cs"/>
            </a:endParaRPr>
          </a:p>
          <a:p>
            <a:pPr marL="609600" indent="-609600">
              <a:lnSpc>
                <a:spcPct val="114000"/>
              </a:lnSpc>
              <a:spcBef>
                <a:spcPct val="20000"/>
              </a:spcBef>
              <a:buClr>
                <a:srgbClr val="336699"/>
              </a:buClr>
              <a:buFont typeface="Wingdings" pitchFamily="2" charset="2"/>
              <a:buBlip>
                <a:blip r:embed="rId2"/>
              </a:buBlip>
              <a:defRPr/>
            </a:pPr>
            <a:r>
              <a:rPr lang="en-US" sz="3200" kern="0" dirty="0" smtClean="0">
                <a:solidFill>
                  <a:srgbClr val="000000"/>
                </a:solidFill>
                <a:latin typeface="Verdana"/>
                <a:cs typeface="+mn-cs"/>
              </a:rPr>
              <a:t>Judicial Participation</a:t>
            </a:r>
          </a:p>
          <a:p>
            <a:pPr marL="1066800" lvl="1" indent="-609600">
              <a:lnSpc>
                <a:spcPct val="114000"/>
              </a:lnSpc>
              <a:spcBef>
                <a:spcPct val="20000"/>
              </a:spcBef>
              <a:buClr>
                <a:srgbClr val="C00000"/>
              </a:buClr>
              <a:buFont typeface="Wingdings" pitchFamily="2" charset="2"/>
              <a:buChar char="q"/>
            </a:pPr>
            <a:r>
              <a:rPr lang="en-US" sz="2800" kern="0" dirty="0" smtClean="0">
                <a:solidFill>
                  <a:srgbClr val="000000"/>
                </a:solidFill>
                <a:latin typeface="Verdana"/>
                <a:ea typeface="Verdana" pitchFamily="34" charset="0"/>
                <a:cs typeface="Verdana" pitchFamily="34" charset="0"/>
              </a:rPr>
              <a:t>Questioning by the Court</a:t>
            </a:r>
          </a:p>
          <a:p>
            <a:pPr marL="1066800" lvl="1" indent="-609600">
              <a:lnSpc>
                <a:spcPct val="114000"/>
              </a:lnSpc>
              <a:spcBef>
                <a:spcPct val="20000"/>
              </a:spcBef>
              <a:buClr>
                <a:srgbClr val="C00000"/>
              </a:buClr>
              <a:buFont typeface="Wingdings" pitchFamily="2" charset="2"/>
              <a:buChar char="q"/>
            </a:pPr>
            <a:r>
              <a:rPr lang="en-US" sz="2800" kern="0" dirty="0" smtClean="0">
                <a:solidFill>
                  <a:srgbClr val="000000"/>
                </a:solidFill>
                <a:latin typeface="Verdana"/>
                <a:ea typeface="Verdana" pitchFamily="34" charset="0"/>
                <a:cs typeface="Verdana" pitchFamily="34" charset="0"/>
              </a:rPr>
              <a:t>Raising Issues</a:t>
            </a:r>
          </a:p>
          <a:p>
            <a:pPr marL="1066800" lvl="1" indent="-609600">
              <a:lnSpc>
                <a:spcPct val="114000"/>
              </a:lnSpc>
              <a:spcBef>
                <a:spcPct val="20000"/>
              </a:spcBef>
              <a:buClr>
                <a:srgbClr val="C00000"/>
              </a:buClr>
              <a:buFont typeface="Wingdings" pitchFamily="2" charset="2"/>
              <a:buChar char="q"/>
            </a:pPr>
            <a:r>
              <a:rPr lang="en-US" sz="2800" kern="0" dirty="0" smtClean="0">
                <a:solidFill>
                  <a:srgbClr val="000000"/>
                </a:solidFill>
                <a:latin typeface="Verdana"/>
                <a:ea typeface="Verdana" pitchFamily="34" charset="0"/>
                <a:cs typeface="Verdana" pitchFamily="34" charset="0"/>
              </a:rPr>
              <a:t>Notices and Defenses</a:t>
            </a:r>
          </a:p>
          <a:p>
            <a:pPr marL="609600" indent="-609600">
              <a:lnSpc>
                <a:spcPct val="90000"/>
              </a:lnSpc>
              <a:spcBef>
                <a:spcPct val="20000"/>
              </a:spcBef>
              <a:buClr>
                <a:srgbClr val="336699"/>
              </a:buClr>
              <a:buFont typeface="Wingdings" pitchFamily="2" charset="2"/>
              <a:buBlip>
                <a:blip r:embed="rId2"/>
              </a:buBlip>
              <a:defRPr/>
            </a:pPr>
            <a:endParaRPr lang="en-US" sz="2800" kern="0" dirty="0">
              <a:solidFill>
                <a:srgbClr val="000000"/>
              </a:solidFill>
              <a:latin typeface="Verdana"/>
              <a:cs typeface="+mn-cs"/>
            </a:endParaRPr>
          </a:p>
        </p:txBody>
      </p:sp>
    </p:spTree>
    <p:extLst>
      <p:ext uri="{BB962C8B-B14F-4D97-AF65-F5344CB8AC3E}">
        <p14:creationId xmlns:p14="http://schemas.microsoft.com/office/powerpoint/2010/main" xmlns="" val="57276999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24" presetClass="entr" presetSubtype="0" fill="hold" grpId="0" nodeType="afterEffect">
                                  <p:stCondLst>
                                    <p:cond delay="0"/>
                                  </p:stCondLst>
                                  <p:childTnLst>
                                    <p:set>
                                      <p:cBhvr>
                                        <p:cTn id="15" dur="1" fill="hold">
                                          <p:stCondLst>
                                            <p:cond delay="0"/>
                                          </p:stCondLst>
                                        </p:cTn>
                                        <p:tgtEl>
                                          <p:spTgt spid="9">
                                            <p:bg/>
                                          </p:spTgt>
                                        </p:tgtEl>
                                        <p:attrNameLst>
                                          <p:attrName>style.visibility</p:attrName>
                                        </p:attrNameLst>
                                      </p:cBhvr>
                                      <p:to>
                                        <p:strVal val="visible"/>
                                      </p:to>
                                    </p:set>
                                    <p:anim to="" calcmode="lin" valueType="num">
                                      <p:cBhvr>
                                        <p:cTn id="16" dur="1" fill="hold"/>
                                        <p:tgtEl>
                                          <p:spTgt spid="9">
                                            <p:bg/>
                                          </p:spTgt>
                                        </p:tgtEl>
                                        <p:attrNameLst>
                                          <p:attrName/>
                                        </p:attrNameLst>
                                      </p:cBhvr>
                                    </p:anim>
                                  </p:childTnLst>
                                </p:cTn>
                              </p:par>
                            </p:childTnLst>
                          </p:cTn>
                        </p:par>
                        <p:par>
                          <p:cTn id="17" fill="hold">
                            <p:stCondLst>
                              <p:cond delay="1000"/>
                            </p:stCondLst>
                            <p:childTnLst>
                              <p:par>
                                <p:cTn id="18" presetID="24" presetClass="entr" presetSubtype="0" fill="hold" grpId="0" nodeType="afterEffect">
                                  <p:stCondLst>
                                    <p:cond delay="0"/>
                                  </p:stCondLst>
                                  <p:childTnLst>
                                    <p:set>
                                      <p:cBhvr>
                                        <p:cTn id="19" dur="1" fill="hold">
                                          <p:stCondLst>
                                            <p:cond delay="0"/>
                                          </p:stCondLst>
                                        </p:cTn>
                                        <p:tgtEl>
                                          <p:spTgt spid="9">
                                            <p:txEl>
                                              <p:pRg st="0" end="0"/>
                                            </p:txEl>
                                          </p:spTgt>
                                        </p:tgtEl>
                                        <p:attrNameLst>
                                          <p:attrName>style.visibility</p:attrName>
                                        </p:attrNameLst>
                                      </p:cBhvr>
                                      <p:to>
                                        <p:strVal val="visible"/>
                                      </p:to>
                                    </p:set>
                                    <p:anim to="" calcmode="lin" valueType="num">
                                      <p:cBhvr>
                                        <p:cTn id="20" dur="1" fill="hold"/>
                                        <p:tgtEl>
                                          <p:spTgt spid="9">
                                            <p:txEl>
                                              <p:pRg st="0" end="0"/>
                                            </p:txEl>
                                          </p:spTgt>
                                        </p:tgtEl>
                                        <p:attrNameLst>
                                          <p:attrName/>
                                        </p:attrNameLst>
                                      </p:cBhvr>
                                    </p:anim>
                                  </p:childTnLst>
                                </p:cTn>
                              </p:par>
                            </p:childTnLst>
                          </p:cTn>
                        </p:par>
                      </p:childTnLst>
                    </p:cTn>
                  </p:par>
                  <p:par>
                    <p:cTn id="21" fill="hold">
                      <p:stCondLst>
                        <p:cond delay="indefinite"/>
                      </p:stCondLst>
                      <p:childTnLst>
                        <p:par>
                          <p:cTn id="22" fill="hold">
                            <p:stCondLst>
                              <p:cond delay="0"/>
                            </p:stCondLst>
                            <p:childTnLst>
                              <p:par>
                                <p:cTn id="23" presetID="24" presetClass="entr" presetSubtype="0" fill="hold" grpId="0" nodeType="clickEffect">
                                  <p:stCondLst>
                                    <p:cond delay="0"/>
                                  </p:stCondLst>
                                  <p:childTnLst>
                                    <p:set>
                                      <p:cBhvr>
                                        <p:cTn id="24" dur="1" fill="hold">
                                          <p:stCondLst>
                                            <p:cond delay="0"/>
                                          </p:stCondLst>
                                        </p:cTn>
                                        <p:tgtEl>
                                          <p:spTgt spid="9">
                                            <p:txEl>
                                              <p:pRg st="1" end="1"/>
                                            </p:txEl>
                                          </p:spTgt>
                                        </p:tgtEl>
                                        <p:attrNameLst>
                                          <p:attrName>style.visibility</p:attrName>
                                        </p:attrNameLst>
                                      </p:cBhvr>
                                      <p:to>
                                        <p:strVal val="visible"/>
                                      </p:to>
                                    </p:set>
                                    <p:anim to="" calcmode="lin" valueType="num">
                                      <p:cBhvr>
                                        <p:cTn id="25" dur="1" fill="hold"/>
                                        <p:tgtEl>
                                          <p:spTgt spid="9">
                                            <p:txEl>
                                              <p:pRg st="1" end="1"/>
                                            </p:txEl>
                                          </p:spTgt>
                                        </p:tgtEl>
                                        <p:attrNameLst>
                                          <p:attrName/>
                                        </p:attrNameLst>
                                      </p:cBhvr>
                                    </p:anim>
                                  </p:childTnLst>
                                </p:cTn>
                              </p:par>
                            </p:childTnLst>
                          </p:cTn>
                        </p:par>
                      </p:childTnLst>
                    </p:cTn>
                  </p:par>
                  <p:par>
                    <p:cTn id="26" fill="hold">
                      <p:stCondLst>
                        <p:cond delay="indefinite"/>
                      </p:stCondLst>
                      <p:childTnLst>
                        <p:par>
                          <p:cTn id="27" fill="hold">
                            <p:stCondLst>
                              <p:cond delay="0"/>
                            </p:stCondLst>
                            <p:childTnLst>
                              <p:par>
                                <p:cTn id="28" presetID="24" presetClass="entr" presetSubtype="0" fill="hold" grpId="0" nodeType="clickEffect">
                                  <p:stCondLst>
                                    <p:cond delay="0"/>
                                  </p:stCondLst>
                                  <p:childTnLst>
                                    <p:set>
                                      <p:cBhvr>
                                        <p:cTn id="29" dur="1" fill="hold">
                                          <p:stCondLst>
                                            <p:cond delay="0"/>
                                          </p:stCondLst>
                                        </p:cTn>
                                        <p:tgtEl>
                                          <p:spTgt spid="9">
                                            <p:txEl>
                                              <p:pRg st="2" end="2"/>
                                            </p:txEl>
                                          </p:spTgt>
                                        </p:tgtEl>
                                        <p:attrNameLst>
                                          <p:attrName>style.visibility</p:attrName>
                                        </p:attrNameLst>
                                      </p:cBhvr>
                                      <p:to>
                                        <p:strVal val="visible"/>
                                      </p:to>
                                    </p:set>
                                    <p:anim to="" calcmode="lin" valueType="num">
                                      <p:cBhvr>
                                        <p:cTn id="30" dur="1" fill="hold"/>
                                        <p:tgtEl>
                                          <p:spTgt spid="9">
                                            <p:txEl>
                                              <p:pRg st="2" end="2"/>
                                            </p:txEl>
                                          </p:spTgt>
                                        </p:tgtEl>
                                        <p:attrNameLst>
                                          <p:attrName/>
                                        </p:attrNameLst>
                                      </p:cBhvr>
                                    </p:anim>
                                  </p:childTnLst>
                                </p:cTn>
                              </p:par>
                            </p:childTnLst>
                          </p:cTn>
                        </p:par>
                      </p:childTnLst>
                    </p:cTn>
                  </p:par>
                  <p:par>
                    <p:cTn id="31" fill="hold">
                      <p:stCondLst>
                        <p:cond delay="indefinite"/>
                      </p:stCondLst>
                      <p:childTnLst>
                        <p:par>
                          <p:cTn id="32" fill="hold">
                            <p:stCondLst>
                              <p:cond delay="0"/>
                            </p:stCondLst>
                            <p:childTnLst>
                              <p:par>
                                <p:cTn id="33" presetID="24" presetClass="entr" presetSubtype="0" fill="hold" grpId="0"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anim to="" calcmode="lin" valueType="num">
                                      <p:cBhvr>
                                        <p:cTn id="35" dur="1" fill="hold"/>
                                        <p:tgtEl>
                                          <p:spTgt spid="9">
                                            <p:txEl>
                                              <p:pRg st="3" end="3"/>
                                            </p:txEl>
                                          </p:spTgt>
                                        </p:tgtEl>
                                        <p:attrNameLst>
                                          <p:attrName/>
                                        </p:attrNameLst>
                                      </p:cBhvr>
                                    </p:anim>
                                  </p:childTnLst>
                                </p:cTn>
                              </p:par>
                            </p:childTnLst>
                          </p:cTn>
                        </p:par>
                      </p:childTnLst>
                    </p:cTn>
                  </p:par>
                  <p:par>
                    <p:cTn id="36" fill="hold">
                      <p:stCondLst>
                        <p:cond delay="indefinite"/>
                      </p:stCondLst>
                      <p:childTnLst>
                        <p:par>
                          <p:cTn id="37" fill="hold">
                            <p:stCondLst>
                              <p:cond delay="0"/>
                            </p:stCondLst>
                            <p:childTnLst>
                              <p:par>
                                <p:cTn id="38" presetID="24" presetClass="entr" presetSubtype="0" fill="hold" grpId="0" nodeType="clickEffect">
                                  <p:stCondLst>
                                    <p:cond delay="0"/>
                                  </p:stCondLst>
                                  <p:childTnLst>
                                    <p:set>
                                      <p:cBhvr>
                                        <p:cTn id="39" dur="1" fill="hold">
                                          <p:stCondLst>
                                            <p:cond delay="0"/>
                                          </p:stCondLst>
                                        </p:cTn>
                                        <p:tgtEl>
                                          <p:spTgt spid="9">
                                            <p:txEl>
                                              <p:pRg st="4" end="4"/>
                                            </p:txEl>
                                          </p:spTgt>
                                        </p:tgtEl>
                                        <p:attrNameLst>
                                          <p:attrName>style.visibility</p:attrName>
                                        </p:attrNameLst>
                                      </p:cBhvr>
                                      <p:to>
                                        <p:strVal val="visible"/>
                                      </p:to>
                                    </p:set>
                                    <p:anim to="" calcmode="lin" valueType="num">
                                      <p:cBhvr>
                                        <p:cTn id="40" dur="1" fill="hold"/>
                                        <p:tgtEl>
                                          <p:spTgt spid="9">
                                            <p:txEl>
                                              <p:pRg st="4" end="4"/>
                                            </p:txEl>
                                          </p:spTgt>
                                        </p:tgtEl>
                                        <p:attrNameLst>
                                          <p:attrName/>
                                        </p:attrNameLst>
                                      </p:cBhvr>
                                    </p:anim>
                                  </p:childTnLst>
                                </p:cTn>
                              </p:par>
                            </p:childTnLst>
                          </p:cTn>
                        </p:par>
                      </p:childTnLst>
                    </p:cTn>
                  </p:par>
                  <p:par>
                    <p:cTn id="41" fill="hold">
                      <p:stCondLst>
                        <p:cond delay="indefinite"/>
                      </p:stCondLst>
                      <p:childTnLst>
                        <p:par>
                          <p:cTn id="42" fill="hold">
                            <p:stCondLst>
                              <p:cond delay="0"/>
                            </p:stCondLst>
                            <p:childTnLst>
                              <p:par>
                                <p:cTn id="43" presetID="24" presetClass="entr" presetSubtype="0" fill="hold" grpId="0" nodeType="clickEffect">
                                  <p:stCondLst>
                                    <p:cond delay="0"/>
                                  </p:stCondLst>
                                  <p:childTnLst>
                                    <p:set>
                                      <p:cBhvr>
                                        <p:cTn id="44" dur="1" fill="hold">
                                          <p:stCondLst>
                                            <p:cond delay="0"/>
                                          </p:stCondLst>
                                        </p:cTn>
                                        <p:tgtEl>
                                          <p:spTgt spid="9">
                                            <p:txEl>
                                              <p:pRg st="5" end="5"/>
                                            </p:txEl>
                                          </p:spTgt>
                                        </p:tgtEl>
                                        <p:attrNameLst>
                                          <p:attrName>style.visibility</p:attrName>
                                        </p:attrNameLst>
                                      </p:cBhvr>
                                      <p:to>
                                        <p:strVal val="visible"/>
                                      </p:to>
                                    </p:set>
                                    <p:anim to="" calcmode="lin" valueType="num">
                                      <p:cBhvr>
                                        <p:cTn id="45" dur="1" fill="hold"/>
                                        <p:tgtEl>
                                          <p:spTgt spid="9">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build="p" bldLvl="2"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99362" name="Text Box 2"/>
          <p:cNvSpPr txBox="1">
            <a:spLocks noChangeArrowheads="1"/>
          </p:cNvSpPr>
          <p:nvPr/>
        </p:nvSpPr>
        <p:spPr bwMode="auto">
          <a:xfrm>
            <a:off x="457200" y="533400"/>
            <a:ext cx="8229600" cy="5486400"/>
          </a:xfrm>
          <a:prstGeom prst="rect">
            <a:avLst/>
          </a:prstGeom>
          <a:solidFill>
            <a:srgbClr val="FFFFFF"/>
          </a:solidFill>
          <a:ln w="9525">
            <a:solidFill>
              <a:srgbClr val="000000"/>
            </a:solidFill>
            <a:miter lim="800000"/>
            <a:headEnd/>
            <a:tailEnd/>
          </a:ln>
        </p:spPr>
        <p:txBody>
          <a:bodyPr lIns="274320" tIns="274320" rIns="274320" bIns="274320"/>
          <a:lstStyle/>
          <a:p>
            <a:pPr eaLnBrk="0" hangingPunct="0"/>
            <a:r>
              <a:rPr lang="en-US" sz="2400" b="1" dirty="0">
                <a:solidFill>
                  <a:srgbClr val="000000"/>
                </a:solidFill>
                <a:latin typeface="Courier New" pitchFamily="49" charset="0"/>
                <a:cs typeface="+mn-cs"/>
              </a:rPr>
              <a:t>To:	Public Housing Tenant</a:t>
            </a:r>
            <a:br>
              <a:rPr lang="en-US" sz="2400" b="1" dirty="0">
                <a:solidFill>
                  <a:srgbClr val="000000"/>
                </a:solidFill>
                <a:latin typeface="Courier New" pitchFamily="49" charset="0"/>
                <a:cs typeface="+mn-cs"/>
              </a:rPr>
            </a:br>
            <a:r>
              <a:rPr lang="en-US" sz="2400" b="1" dirty="0">
                <a:solidFill>
                  <a:srgbClr val="000000"/>
                </a:solidFill>
                <a:latin typeface="Courier New" pitchFamily="49" charset="0"/>
                <a:cs typeface="+mn-cs"/>
              </a:rPr>
              <a:t>	100 Elm Street, </a:t>
            </a:r>
            <a:r>
              <a:rPr lang="en-US" sz="2400" b="1" dirty="0" err="1">
                <a:solidFill>
                  <a:srgbClr val="000000"/>
                </a:solidFill>
                <a:latin typeface="Courier New" pitchFamily="49" charset="0"/>
                <a:cs typeface="+mn-cs"/>
              </a:rPr>
              <a:t>Anycity</a:t>
            </a:r>
            <a:r>
              <a:rPr lang="en-US" sz="2400" b="1" dirty="0">
                <a:solidFill>
                  <a:srgbClr val="000000"/>
                </a:solidFill>
                <a:latin typeface="Courier New" pitchFamily="49" charset="0"/>
                <a:cs typeface="+mn-cs"/>
              </a:rPr>
              <a:t>, Fl  33333</a:t>
            </a:r>
          </a:p>
          <a:p>
            <a:pPr eaLnBrk="0" hangingPunct="0"/>
            <a:r>
              <a:rPr lang="en-US" sz="2400" b="1" dirty="0">
                <a:solidFill>
                  <a:srgbClr val="000000"/>
                </a:solidFill>
                <a:latin typeface="Courier New" pitchFamily="49" charset="0"/>
                <a:cs typeface="+mn-cs"/>
              </a:rPr>
              <a:t/>
            </a:r>
            <a:br>
              <a:rPr lang="en-US" sz="2400" b="1" dirty="0">
                <a:solidFill>
                  <a:srgbClr val="000000"/>
                </a:solidFill>
                <a:latin typeface="Courier New" pitchFamily="49" charset="0"/>
                <a:cs typeface="+mn-cs"/>
              </a:rPr>
            </a:br>
            <a:r>
              <a:rPr lang="en-US" sz="2400" b="1" dirty="0">
                <a:solidFill>
                  <a:srgbClr val="000000"/>
                </a:solidFill>
                <a:latin typeface="Courier New" pitchFamily="49" charset="0"/>
                <a:cs typeface="+mn-cs"/>
              </a:rPr>
              <a:t>	You are hereby noticed that you failed to pay your portion of the rent due on Jan. 1, </a:t>
            </a:r>
            <a:r>
              <a:rPr lang="en-US" sz="2400" b="1" dirty="0" smtClean="0">
                <a:solidFill>
                  <a:srgbClr val="000000"/>
                </a:solidFill>
                <a:latin typeface="Courier New" pitchFamily="49" charset="0"/>
                <a:cs typeface="+mn-cs"/>
              </a:rPr>
              <a:t>2015 </a:t>
            </a:r>
            <a:r>
              <a:rPr lang="en-US" sz="2400" b="1" dirty="0">
                <a:solidFill>
                  <a:srgbClr val="000000"/>
                </a:solidFill>
                <a:latin typeface="Courier New" pitchFamily="49" charset="0"/>
                <a:cs typeface="+mn-cs"/>
              </a:rPr>
              <a:t>and Dec. 1, </a:t>
            </a:r>
            <a:r>
              <a:rPr lang="en-US" sz="2400" b="1" dirty="0" smtClean="0">
                <a:solidFill>
                  <a:srgbClr val="000000"/>
                </a:solidFill>
                <a:latin typeface="Courier New" pitchFamily="49" charset="0"/>
                <a:cs typeface="+mn-cs"/>
              </a:rPr>
              <a:t>2014.  </a:t>
            </a:r>
            <a:r>
              <a:rPr lang="en-US" sz="2400" b="1" dirty="0">
                <a:solidFill>
                  <a:srgbClr val="000000"/>
                </a:solidFill>
                <a:latin typeface="Courier New" pitchFamily="49" charset="0"/>
                <a:cs typeface="+mn-cs"/>
              </a:rPr>
              <a:t>Rent is $750.00 per month.  You have until January 6, </a:t>
            </a:r>
            <a:r>
              <a:rPr lang="en-US" sz="2400" b="1" dirty="0" smtClean="0">
                <a:solidFill>
                  <a:srgbClr val="000000"/>
                </a:solidFill>
                <a:latin typeface="Courier New" pitchFamily="49" charset="0"/>
                <a:cs typeface="+mn-cs"/>
              </a:rPr>
              <a:t>2015, </a:t>
            </a:r>
            <a:r>
              <a:rPr lang="en-US" sz="2400" b="1" dirty="0">
                <a:solidFill>
                  <a:srgbClr val="000000"/>
                </a:solidFill>
                <a:latin typeface="Courier New" pitchFamily="49" charset="0"/>
                <a:cs typeface="+mn-cs"/>
              </a:rPr>
              <a:t>to pay a total of $1,500.00 or quit the premises or you will be evicted.</a:t>
            </a:r>
            <a:br>
              <a:rPr lang="en-US" sz="2400" b="1" dirty="0">
                <a:solidFill>
                  <a:srgbClr val="000000"/>
                </a:solidFill>
                <a:latin typeface="Courier New" pitchFamily="49" charset="0"/>
                <a:cs typeface="+mn-cs"/>
              </a:rPr>
            </a:br>
            <a:endParaRPr lang="en-US" sz="2400" b="1" dirty="0">
              <a:solidFill>
                <a:srgbClr val="000000"/>
              </a:solidFill>
              <a:latin typeface="Courier New" pitchFamily="49" charset="0"/>
              <a:cs typeface="+mn-cs"/>
            </a:endParaRPr>
          </a:p>
          <a:p>
            <a:pPr eaLnBrk="0" hangingPunct="0"/>
            <a:r>
              <a:rPr lang="en-US" sz="2400" b="1" dirty="0">
                <a:solidFill>
                  <a:srgbClr val="000000"/>
                </a:solidFill>
                <a:latin typeface="Courier New" pitchFamily="49" charset="0"/>
                <a:cs typeface="+mn-cs"/>
              </a:rPr>
              <a:t>		</a:t>
            </a:r>
            <a:r>
              <a:rPr lang="en-US" sz="4000" b="1" dirty="0">
                <a:solidFill>
                  <a:srgbClr val="000000"/>
                </a:solidFill>
                <a:latin typeface="Rage Italic" pitchFamily="66" charset="0"/>
                <a:cs typeface="+mn-cs"/>
              </a:rPr>
              <a:t>Landlord</a:t>
            </a:r>
            <a:r>
              <a:rPr lang="en-US" sz="2400" b="1" dirty="0">
                <a:solidFill>
                  <a:srgbClr val="000000"/>
                </a:solidFill>
                <a:latin typeface="Courier New" pitchFamily="49" charset="0"/>
                <a:cs typeface="+mn-cs"/>
              </a:rPr>
              <a:t/>
            </a:r>
            <a:br>
              <a:rPr lang="en-US" sz="2400" b="1" dirty="0">
                <a:solidFill>
                  <a:srgbClr val="000000"/>
                </a:solidFill>
                <a:latin typeface="Courier New" pitchFamily="49" charset="0"/>
                <a:cs typeface="+mn-cs"/>
              </a:rPr>
            </a:br>
            <a:r>
              <a:rPr lang="en-US" sz="2400" b="1" dirty="0">
                <a:solidFill>
                  <a:srgbClr val="000000"/>
                </a:solidFill>
                <a:latin typeface="Courier New" pitchFamily="49" charset="0"/>
                <a:cs typeface="+mn-cs"/>
              </a:rPr>
              <a:t>		110 Elm Street</a:t>
            </a:r>
            <a:br>
              <a:rPr lang="en-US" sz="2400" b="1" dirty="0">
                <a:solidFill>
                  <a:srgbClr val="000000"/>
                </a:solidFill>
                <a:latin typeface="Courier New" pitchFamily="49" charset="0"/>
                <a:cs typeface="+mn-cs"/>
              </a:rPr>
            </a:br>
            <a:r>
              <a:rPr lang="en-US" sz="2400" b="1" dirty="0">
                <a:solidFill>
                  <a:srgbClr val="000000"/>
                </a:solidFill>
                <a:latin typeface="Courier New" pitchFamily="49" charset="0"/>
                <a:cs typeface="+mn-cs"/>
              </a:rPr>
              <a:t>		</a:t>
            </a:r>
            <a:r>
              <a:rPr lang="en-US" sz="2400" b="1" dirty="0" err="1">
                <a:solidFill>
                  <a:srgbClr val="000000"/>
                </a:solidFill>
                <a:latin typeface="Courier New" pitchFamily="49" charset="0"/>
                <a:cs typeface="+mn-cs"/>
              </a:rPr>
              <a:t>Anycity</a:t>
            </a:r>
            <a:r>
              <a:rPr lang="en-US" sz="2400" b="1" dirty="0">
                <a:solidFill>
                  <a:srgbClr val="000000"/>
                </a:solidFill>
                <a:latin typeface="Courier New" pitchFamily="49" charset="0"/>
                <a:cs typeface="+mn-cs"/>
              </a:rPr>
              <a:t>, Fl  33333</a:t>
            </a:r>
          </a:p>
          <a:p>
            <a:pPr eaLnBrk="0" hangingPunct="0"/>
            <a:endParaRPr lang="en-US" sz="2400" b="1" dirty="0">
              <a:solidFill>
                <a:srgbClr val="000000"/>
              </a:solidFill>
              <a:latin typeface="Verdana"/>
              <a:cs typeface="+mn-cs"/>
            </a:endParaRPr>
          </a:p>
        </p:txBody>
      </p:sp>
    </p:spTree>
    <p:extLst>
      <p:ext uri="{BB962C8B-B14F-4D97-AF65-F5344CB8AC3E}">
        <p14:creationId xmlns:p14="http://schemas.microsoft.com/office/powerpoint/2010/main" xmlns="" val="209411634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a:bodyPr>
          <a:lstStyle/>
          <a:p>
            <a:pPr eaLnBrk="1" hangingPunct="1"/>
            <a:r>
              <a:rPr lang="en-US" smtClean="0"/>
              <a:t>Condominium Assn. Eviction</a:t>
            </a:r>
          </a:p>
        </p:txBody>
      </p:sp>
      <p:sp>
        <p:nvSpPr>
          <p:cNvPr id="18435" name="Content Placeholder 2"/>
          <p:cNvSpPr>
            <a:spLocks noGrp="1"/>
          </p:cNvSpPr>
          <p:nvPr>
            <p:ph idx="1"/>
          </p:nvPr>
        </p:nvSpPr>
        <p:spPr>
          <a:xfrm>
            <a:off x="685800" y="1828800"/>
            <a:ext cx="7620000" cy="4525963"/>
          </a:xfrm>
          <a:noFill/>
        </p:spPr>
        <p:txBody>
          <a:bodyPr/>
          <a:lstStyle/>
          <a:p>
            <a:pPr eaLnBrk="1" hangingPunct="1"/>
            <a:r>
              <a:rPr lang="en-US" dirty="0" smtClean="0"/>
              <a:t>§ 718.116(11)</a:t>
            </a:r>
          </a:p>
          <a:p>
            <a:pPr lvl="1" eaLnBrk="1" hangingPunct="1"/>
            <a:r>
              <a:rPr lang="en-US" dirty="0" smtClean="0"/>
              <a:t>Condo Assn. may demand tenant to pay  monetary obligation of delinquent owner </a:t>
            </a:r>
          </a:p>
          <a:p>
            <a:pPr lvl="1" eaLnBrk="1" hangingPunct="1"/>
            <a:r>
              <a:rPr lang="en-US" dirty="0" smtClean="0"/>
              <a:t>Tenant may deduct payment to Condo. Assn. from rent due landlord</a:t>
            </a:r>
          </a:p>
          <a:p>
            <a:pPr lvl="1" eaLnBrk="1" hangingPunct="1"/>
            <a:r>
              <a:rPr lang="en-US" dirty="0" smtClean="0"/>
              <a:t>Tenant immune from eviction or retaliation by Landlord</a:t>
            </a:r>
          </a:p>
          <a:p>
            <a:pPr lvl="1" eaLnBrk="1" hangingPunct="1">
              <a:buFontTx/>
              <a:buNone/>
            </a:pPr>
            <a:endParaRPr lang="en-US" dirty="0" smtClean="0"/>
          </a:p>
        </p:txBody>
      </p:sp>
      <p:sp>
        <p:nvSpPr>
          <p:cNvPr id="18436" name="Slide Number Placeholder 3"/>
          <p:cNvSpPr>
            <a:spLocks noGrp="1"/>
          </p:cNvSpPr>
          <p:nvPr>
            <p:ph type="sldNum" sz="quarter" idx="12"/>
          </p:nvPr>
        </p:nvSpPr>
        <p:spPr>
          <a:noFill/>
        </p:spPr>
        <p:txBody>
          <a:bodyPr/>
          <a:lstStyle/>
          <a:p>
            <a:fld id="{2C263777-2CE7-4D31-8D93-65DDDC06DDE5}" type="slidenum">
              <a:rPr lang="en-US" smtClean="0"/>
              <a:pPr/>
              <a:t>26</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withEffect">
                                  <p:stCondLst>
                                    <p:cond delay="0"/>
                                  </p:stCondLst>
                                  <p:childTnLst>
                                    <p:set>
                                      <p:cBhvr>
                                        <p:cTn id="6" dur="1" fill="hold">
                                          <p:stCondLst>
                                            <p:cond delay="0"/>
                                          </p:stCondLst>
                                        </p:cTn>
                                        <p:tgtEl>
                                          <p:spTgt spid="18434"/>
                                        </p:tgtEl>
                                        <p:attrNameLst>
                                          <p:attrName>style.visibility</p:attrName>
                                        </p:attrNameLst>
                                      </p:cBhvr>
                                      <p:to>
                                        <p:strVal val="visible"/>
                                      </p:to>
                                    </p:set>
                                    <p:anim to="" calcmode="lin" valueType="num">
                                      <p:cBhvr>
                                        <p:cTn id="7" dur="1" fill="hold"/>
                                        <p:tgtEl>
                                          <p:spTgt spid="18434"/>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18435">
                                            <p:txEl>
                                              <p:pRg st="0" end="0"/>
                                            </p:txEl>
                                          </p:spTgt>
                                        </p:tgtEl>
                                        <p:attrNameLst>
                                          <p:attrName>style.visibility</p:attrName>
                                        </p:attrNameLst>
                                      </p:cBhvr>
                                      <p:to>
                                        <p:strVal val="visible"/>
                                      </p:to>
                                    </p:set>
                                    <p:anim to="" calcmode="lin" valueType="num">
                                      <p:cBhvr>
                                        <p:cTn id="11" dur="1" fill="hold"/>
                                        <p:tgtEl>
                                          <p:spTgt spid="18435">
                                            <p:txEl>
                                              <p:pRg st="0" end="0"/>
                                            </p:txEl>
                                          </p:spTgt>
                                        </p:tgtEl>
                                        <p:attrNameLst>
                                          <p:attrName/>
                                        </p:attrNameLst>
                                      </p:cBhvr>
                                    </p:anim>
                                  </p:childTnLst>
                                </p:cTn>
                              </p:par>
                            </p:childTnLst>
                          </p:cTn>
                        </p:par>
                        <p:par>
                          <p:cTn id="12" fill="hold">
                            <p:stCondLst>
                              <p:cond delay="0"/>
                            </p:stCondLst>
                            <p:childTnLst>
                              <p:par>
                                <p:cTn id="13" presetID="24" presetClass="entr" presetSubtype="0" fill="hold" grpId="0" nodeType="afterEffect">
                                  <p:stCondLst>
                                    <p:cond delay="0"/>
                                  </p:stCondLst>
                                  <p:childTnLst>
                                    <p:set>
                                      <p:cBhvr>
                                        <p:cTn id="14" dur="1" fill="hold">
                                          <p:stCondLst>
                                            <p:cond delay="0"/>
                                          </p:stCondLst>
                                        </p:cTn>
                                        <p:tgtEl>
                                          <p:spTgt spid="18435">
                                            <p:txEl>
                                              <p:pRg st="1" end="1"/>
                                            </p:txEl>
                                          </p:spTgt>
                                        </p:tgtEl>
                                        <p:attrNameLst>
                                          <p:attrName>style.visibility</p:attrName>
                                        </p:attrNameLst>
                                      </p:cBhvr>
                                      <p:to>
                                        <p:strVal val="visible"/>
                                      </p:to>
                                    </p:set>
                                    <p:anim to="" calcmode="lin" valueType="num">
                                      <p:cBhvr>
                                        <p:cTn id="15" dur="1" fill="hold"/>
                                        <p:tgtEl>
                                          <p:spTgt spid="18435">
                                            <p:txEl>
                                              <p:pRg st="1" end="1"/>
                                            </p:txEl>
                                          </p:spTgt>
                                        </p:tgtEl>
                                        <p:attrNameLst>
                                          <p:attrName/>
                                        </p:attrNameLst>
                                      </p:cBhvr>
                                    </p:anim>
                                  </p:childTnLst>
                                </p:cTn>
                              </p:par>
                            </p:childTnLst>
                          </p:cTn>
                        </p:par>
                        <p:par>
                          <p:cTn id="16" fill="hold">
                            <p:stCondLst>
                              <p:cond delay="0"/>
                            </p:stCondLst>
                            <p:childTnLst>
                              <p:par>
                                <p:cTn id="17" presetID="24" presetClass="entr" presetSubtype="0" fill="hold" grpId="0" nodeType="afterEffect">
                                  <p:stCondLst>
                                    <p:cond delay="0"/>
                                  </p:stCondLst>
                                  <p:childTnLst>
                                    <p:set>
                                      <p:cBhvr>
                                        <p:cTn id="18" dur="1" fill="hold">
                                          <p:stCondLst>
                                            <p:cond delay="0"/>
                                          </p:stCondLst>
                                        </p:cTn>
                                        <p:tgtEl>
                                          <p:spTgt spid="18435">
                                            <p:txEl>
                                              <p:pRg st="2" end="2"/>
                                            </p:txEl>
                                          </p:spTgt>
                                        </p:tgtEl>
                                        <p:attrNameLst>
                                          <p:attrName>style.visibility</p:attrName>
                                        </p:attrNameLst>
                                      </p:cBhvr>
                                      <p:to>
                                        <p:strVal val="visible"/>
                                      </p:to>
                                    </p:set>
                                    <p:anim to="" calcmode="lin" valueType="num">
                                      <p:cBhvr>
                                        <p:cTn id="19" dur="1" fill="hold"/>
                                        <p:tgtEl>
                                          <p:spTgt spid="18435">
                                            <p:txEl>
                                              <p:pRg st="2" end="2"/>
                                            </p:txEl>
                                          </p:spTgt>
                                        </p:tgtEl>
                                        <p:attrNameLst>
                                          <p:attrName/>
                                        </p:attrNameLst>
                                      </p:cBhvr>
                                    </p:anim>
                                  </p:childTnLst>
                                </p:cTn>
                              </p:par>
                              <p:par>
                                <p:cTn id="20" presetID="24" presetClass="entr" presetSubtype="0" fill="hold" grpId="0" nodeType="with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 to="" calcmode="lin" valueType="num">
                                      <p:cBhvr>
                                        <p:cTn id="22" dur="1" fill="hold"/>
                                        <p:tgtEl>
                                          <p:spTgt spid="18435">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fontScale="90000"/>
          </a:bodyPr>
          <a:lstStyle/>
          <a:p>
            <a:pPr eaLnBrk="1" hangingPunct="1"/>
            <a:r>
              <a:rPr lang="en-US" dirty="0" smtClean="0"/>
              <a:t>The Sunse</a:t>
            </a:r>
            <a:r>
              <a:rPr lang="en-US" dirty="0" smtClean="0"/>
              <a:t>t of Federal Protection</a:t>
            </a:r>
            <a:endParaRPr lang="en-US" dirty="0" smtClean="0"/>
          </a:p>
        </p:txBody>
      </p:sp>
      <p:sp>
        <p:nvSpPr>
          <p:cNvPr id="17411" name="Content Placeholder 2"/>
          <p:cNvSpPr>
            <a:spLocks noGrp="1"/>
          </p:cNvSpPr>
          <p:nvPr>
            <p:ph idx="1"/>
          </p:nvPr>
        </p:nvSpPr>
        <p:spPr>
          <a:xfrm>
            <a:off x="685800" y="1798637"/>
            <a:ext cx="7620000" cy="3763963"/>
          </a:xfrm>
          <a:solidFill>
            <a:schemeClr val="bg1">
              <a:alpha val="67000"/>
            </a:schemeClr>
          </a:solidFill>
        </p:spPr>
        <p:txBody>
          <a:bodyPr/>
          <a:lstStyle/>
          <a:p>
            <a:pPr eaLnBrk="1" hangingPunct="1">
              <a:spcBef>
                <a:spcPct val="0"/>
              </a:spcBef>
            </a:pPr>
            <a:r>
              <a:rPr lang="en-US" dirty="0" smtClean="0"/>
              <a:t>Protecting Tenants at Foreclosure Act of 2009, 12 U.S.C. § 5220, a tenant under a “bona fide” residential lease shall be afforded at least ninety days notice to vacate following the foreclosure of a “federally-related mortgage loan.”</a:t>
            </a:r>
          </a:p>
        </p:txBody>
      </p:sp>
      <p:sp>
        <p:nvSpPr>
          <p:cNvPr id="17412" name="Slide Number Placeholder 3"/>
          <p:cNvSpPr>
            <a:spLocks noGrp="1"/>
          </p:cNvSpPr>
          <p:nvPr>
            <p:ph type="sldNum" sz="quarter" idx="12"/>
          </p:nvPr>
        </p:nvSpPr>
        <p:spPr>
          <a:noFill/>
        </p:spPr>
        <p:txBody>
          <a:bodyPr/>
          <a:lstStyle/>
          <a:p>
            <a:fld id="{07D608AF-3826-4EFE-BD33-E9ED17299533}" type="slidenum">
              <a:rPr lang="en-US" smtClean="0"/>
              <a:pPr/>
              <a:t>27</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withEffect">
                                  <p:stCondLst>
                                    <p:cond delay="0"/>
                                  </p:stCondLst>
                                  <p:childTnLst>
                                    <p:set>
                                      <p:cBhvr>
                                        <p:cTn id="6" dur="1" fill="hold">
                                          <p:stCondLst>
                                            <p:cond delay="0"/>
                                          </p:stCondLst>
                                        </p:cTn>
                                        <p:tgtEl>
                                          <p:spTgt spid="17410"/>
                                        </p:tgtEl>
                                        <p:attrNameLst>
                                          <p:attrName>style.visibility</p:attrName>
                                        </p:attrNameLst>
                                      </p:cBhvr>
                                      <p:to>
                                        <p:strVal val="visible"/>
                                      </p:to>
                                    </p:set>
                                    <p:anim to="" calcmode="lin" valueType="num">
                                      <p:cBhvr>
                                        <p:cTn id="7" dur="1" fill="hold"/>
                                        <p:tgtEl>
                                          <p:spTgt spid="17410"/>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17411">
                                            <p:bg/>
                                          </p:spTgt>
                                        </p:tgtEl>
                                        <p:attrNameLst>
                                          <p:attrName>style.visibility</p:attrName>
                                        </p:attrNameLst>
                                      </p:cBhvr>
                                      <p:to>
                                        <p:strVal val="visible"/>
                                      </p:to>
                                    </p:set>
                                    <p:anim to="" calcmode="lin" valueType="num">
                                      <p:cBhvr>
                                        <p:cTn id="11" dur="1" fill="hold"/>
                                        <p:tgtEl>
                                          <p:spTgt spid="17411">
                                            <p:bg/>
                                          </p:spTgt>
                                        </p:tgtEl>
                                        <p:attrNameLst>
                                          <p:attrName/>
                                        </p:attrNameLst>
                                      </p:cBhvr>
                                    </p:anim>
                                  </p:childTnLst>
                                </p:cTn>
                              </p:par>
                            </p:childTnLst>
                          </p:cTn>
                        </p:par>
                      </p:childTnLst>
                    </p:cTn>
                  </p:par>
                  <p:par>
                    <p:cTn id="12" fill="hold">
                      <p:stCondLst>
                        <p:cond delay="indefinite"/>
                      </p:stCondLst>
                      <p:childTnLst>
                        <p:par>
                          <p:cTn id="13" fill="hold">
                            <p:stCondLst>
                              <p:cond delay="0"/>
                            </p:stCondLst>
                            <p:childTnLst>
                              <p:par>
                                <p:cTn id="14" presetID="24" presetClass="entr" presetSubtype="0" fill="hold" grpId="0" nodeType="clickEffect">
                                  <p:stCondLst>
                                    <p:cond delay="0"/>
                                  </p:stCondLst>
                                  <p:childTnLst>
                                    <p:set>
                                      <p:cBhvr>
                                        <p:cTn id="15" dur="1" fill="hold">
                                          <p:stCondLst>
                                            <p:cond delay="0"/>
                                          </p:stCondLst>
                                        </p:cTn>
                                        <p:tgtEl>
                                          <p:spTgt spid="17411">
                                            <p:txEl>
                                              <p:pRg st="0" end="0"/>
                                            </p:txEl>
                                          </p:spTgt>
                                        </p:tgtEl>
                                        <p:attrNameLst>
                                          <p:attrName>style.visibility</p:attrName>
                                        </p:attrNameLst>
                                      </p:cBhvr>
                                      <p:to>
                                        <p:strVal val="visible"/>
                                      </p:to>
                                    </p:set>
                                    <p:anim to="" calcmode="lin" valueType="num">
                                      <p:cBhvr>
                                        <p:cTn id="16" dur="1" fill="hold"/>
                                        <p:tgtEl>
                                          <p:spTgt spid="17411">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build="p"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lstStyle/>
          <a:p>
            <a:pPr eaLnBrk="1" hangingPunct="1"/>
            <a:r>
              <a:rPr lang="en-US" dirty="0" smtClean="0">
                <a:solidFill>
                  <a:schemeClr val="tx1"/>
                </a:solidFill>
              </a:rPr>
              <a:t>Defenses to Eviction</a:t>
            </a:r>
          </a:p>
        </p:txBody>
      </p:sp>
      <p:sp>
        <p:nvSpPr>
          <p:cNvPr id="23556" name="Rectangle 3"/>
          <p:cNvSpPr>
            <a:spLocks noGrp="1" noChangeArrowheads="1"/>
          </p:cNvSpPr>
          <p:nvPr>
            <p:ph idx="1"/>
          </p:nvPr>
        </p:nvSpPr>
        <p:spPr>
          <a:xfrm>
            <a:off x="1066800" y="1752600"/>
            <a:ext cx="6934200" cy="4373563"/>
          </a:xfrm>
          <a:solidFill>
            <a:schemeClr val="bg1">
              <a:alpha val="50000"/>
            </a:schemeClr>
          </a:solidFill>
        </p:spPr>
        <p:txBody>
          <a:bodyPr/>
          <a:lstStyle/>
          <a:p>
            <a:pPr eaLnBrk="1" hangingPunct="1"/>
            <a:r>
              <a:rPr lang="en-US" dirty="0" smtClean="0"/>
              <a:t>Acceptance of Rent</a:t>
            </a:r>
          </a:p>
          <a:p>
            <a:pPr lvl="1" eaLnBrk="1" hangingPunct="1"/>
            <a:r>
              <a:rPr lang="en-US" dirty="0" smtClean="0"/>
              <a:t>Waiver</a:t>
            </a:r>
          </a:p>
          <a:p>
            <a:pPr eaLnBrk="1" hangingPunct="1"/>
            <a:r>
              <a:rPr lang="en-US" dirty="0" smtClean="0"/>
              <a:t>Oral Agreement</a:t>
            </a:r>
          </a:p>
          <a:p>
            <a:pPr eaLnBrk="1" hangingPunct="1"/>
            <a:r>
              <a:rPr lang="en-US" dirty="0" smtClean="0"/>
              <a:t>Cure of Violation</a:t>
            </a:r>
          </a:p>
          <a:p>
            <a:pPr lvl="1" eaLnBrk="1" hangingPunct="1"/>
            <a:r>
              <a:rPr lang="en-US" dirty="0" smtClean="0"/>
              <a:t>Removal of Guest or Pet</a:t>
            </a:r>
          </a:p>
          <a:p>
            <a:pPr lvl="1" eaLnBrk="1" hangingPunct="1"/>
            <a:r>
              <a:rPr lang="en-US" dirty="0" smtClean="0"/>
              <a:t>Repair of Premises</a:t>
            </a:r>
          </a:p>
          <a:p>
            <a:r>
              <a:rPr lang="en-US" dirty="0" smtClean="0"/>
              <a:t>Substantial Noncompliance</a:t>
            </a:r>
          </a:p>
          <a:p>
            <a:r>
              <a:rPr lang="en-US" dirty="0" smtClean="0"/>
              <a:t>Retaliatory Eviction</a:t>
            </a:r>
          </a:p>
        </p:txBody>
      </p:sp>
      <p:sp>
        <p:nvSpPr>
          <p:cNvPr id="23554" name="Slide Number Placeholder 5"/>
          <p:cNvSpPr>
            <a:spLocks noGrp="1"/>
          </p:cNvSpPr>
          <p:nvPr>
            <p:ph type="sldNum" sz="quarter" idx="12"/>
          </p:nvPr>
        </p:nvSpPr>
        <p:spPr>
          <a:noFill/>
        </p:spPr>
        <p:txBody>
          <a:bodyPr/>
          <a:lstStyle/>
          <a:p>
            <a:fld id="{D9A02C9C-C816-44F1-B9CF-7A0DCD3D447F}" type="slidenum">
              <a:rPr lang="en-US" smtClean="0"/>
              <a:pPr/>
              <a:t>28</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3556">
                                            <p:bg/>
                                          </p:spTgt>
                                        </p:tgtEl>
                                        <p:attrNameLst>
                                          <p:attrName>style.visibility</p:attrName>
                                        </p:attrNameLst>
                                      </p:cBhvr>
                                      <p:to>
                                        <p:strVal val="visible"/>
                                      </p:to>
                                    </p:set>
                                    <p:animEffect transition="in" filter="fade">
                                      <p:cBhvr>
                                        <p:cTn id="7" dur="500"/>
                                        <p:tgtEl>
                                          <p:spTgt spid="23556">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3556">
                                            <p:txEl>
                                              <p:pRg st="0" end="0"/>
                                            </p:txEl>
                                          </p:spTgt>
                                        </p:tgtEl>
                                        <p:attrNameLst>
                                          <p:attrName>style.visibility</p:attrName>
                                        </p:attrNameLst>
                                      </p:cBhvr>
                                      <p:to>
                                        <p:strVal val="visible"/>
                                      </p:to>
                                    </p:set>
                                    <p:animEffect transition="in" filter="fade">
                                      <p:cBhvr>
                                        <p:cTn id="11" dur="500"/>
                                        <p:tgtEl>
                                          <p:spTgt spid="23556">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3556">
                                            <p:txEl>
                                              <p:pRg st="1" end="1"/>
                                            </p:txEl>
                                          </p:spTgt>
                                        </p:tgtEl>
                                        <p:attrNameLst>
                                          <p:attrName>style.visibility</p:attrName>
                                        </p:attrNameLst>
                                      </p:cBhvr>
                                      <p:to>
                                        <p:strVal val="visible"/>
                                      </p:to>
                                    </p:set>
                                    <p:animEffect transition="in" filter="fade">
                                      <p:cBhvr>
                                        <p:cTn id="15" dur="500"/>
                                        <p:tgtEl>
                                          <p:spTgt spid="23556">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3556">
                                            <p:txEl>
                                              <p:pRg st="2" end="2"/>
                                            </p:txEl>
                                          </p:spTgt>
                                        </p:tgtEl>
                                        <p:attrNameLst>
                                          <p:attrName>style.visibility</p:attrName>
                                        </p:attrNameLst>
                                      </p:cBhvr>
                                      <p:to>
                                        <p:strVal val="visible"/>
                                      </p:to>
                                    </p:set>
                                    <p:animEffect transition="in" filter="fade">
                                      <p:cBhvr>
                                        <p:cTn id="19" dur="500"/>
                                        <p:tgtEl>
                                          <p:spTgt spid="23556">
                                            <p:txEl>
                                              <p:pRg st="2" end="2"/>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23556">
                                            <p:txEl>
                                              <p:pRg st="3" end="3"/>
                                            </p:txEl>
                                          </p:spTgt>
                                        </p:tgtEl>
                                        <p:attrNameLst>
                                          <p:attrName>style.visibility</p:attrName>
                                        </p:attrNameLst>
                                      </p:cBhvr>
                                      <p:to>
                                        <p:strVal val="visible"/>
                                      </p:to>
                                    </p:set>
                                    <p:animEffect transition="in" filter="fade">
                                      <p:cBhvr>
                                        <p:cTn id="23" dur="500"/>
                                        <p:tgtEl>
                                          <p:spTgt spid="23556">
                                            <p:txEl>
                                              <p:pRg st="3" end="3"/>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23556">
                                            <p:txEl>
                                              <p:pRg st="4" end="4"/>
                                            </p:txEl>
                                          </p:spTgt>
                                        </p:tgtEl>
                                        <p:attrNameLst>
                                          <p:attrName>style.visibility</p:attrName>
                                        </p:attrNameLst>
                                      </p:cBhvr>
                                      <p:to>
                                        <p:strVal val="visible"/>
                                      </p:to>
                                    </p:set>
                                    <p:animEffect transition="in" filter="fade">
                                      <p:cBhvr>
                                        <p:cTn id="27" dur="500"/>
                                        <p:tgtEl>
                                          <p:spTgt spid="23556">
                                            <p:txEl>
                                              <p:pRg st="4" end="4"/>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23556">
                                            <p:txEl>
                                              <p:pRg st="5" end="5"/>
                                            </p:txEl>
                                          </p:spTgt>
                                        </p:tgtEl>
                                        <p:attrNameLst>
                                          <p:attrName>style.visibility</p:attrName>
                                        </p:attrNameLst>
                                      </p:cBhvr>
                                      <p:to>
                                        <p:strVal val="visible"/>
                                      </p:to>
                                    </p:set>
                                    <p:animEffect transition="in" filter="fade">
                                      <p:cBhvr>
                                        <p:cTn id="31" dur="500"/>
                                        <p:tgtEl>
                                          <p:spTgt spid="23556">
                                            <p:txEl>
                                              <p:pRg st="5" end="5"/>
                                            </p:tx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23556">
                                            <p:txEl>
                                              <p:pRg st="6" end="6"/>
                                            </p:txEl>
                                          </p:spTgt>
                                        </p:tgtEl>
                                        <p:attrNameLst>
                                          <p:attrName>style.visibility</p:attrName>
                                        </p:attrNameLst>
                                      </p:cBhvr>
                                      <p:to>
                                        <p:strVal val="visible"/>
                                      </p:to>
                                    </p:set>
                                    <p:animEffect transition="in" filter="fade">
                                      <p:cBhvr>
                                        <p:cTn id="35" dur="500"/>
                                        <p:tgtEl>
                                          <p:spTgt spid="23556">
                                            <p:txEl>
                                              <p:pRg st="6" end="6"/>
                                            </p:txEl>
                                          </p:spTgt>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23556">
                                            <p:txEl>
                                              <p:pRg st="7" end="7"/>
                                            </p:txEl>
                                          </p:spTgt>
                                        </p:tgtEl>
                                        <p:attrNameLst>
                                          <p:attrName>style.visibility</p:attrName>
                                        </p:attrNameLst>
                                      </p:cBhvr>
                                      <p:to>
                                        <p:strVal val="visible"/>
                                      </p:to>
                                    </p:set>
                                    <p:animEffect transition="in" filter="fade">
                                      <p:cBhvr>
                                        <p:cTn id="39" dur="500"/>
                                        <p:tgtEl>
                                          <p:spTgt spid="2355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uiExpand="1"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Mobile Home Evictions</a:t>
            </a:r>
            <a:endParaRPr lang="en-US" dirty="0"/>
          </a:p>
        </p:txBody>
      </p:sp>
      <p:sp>
        <p:nvSpPr>
          <p:cNvPr id="3" name="Content Placeholder 2"/>
          <p:cNvSpPr>
            <a:spLocks noGrp="1"/>
          </p:cNvSpPr>
          <p:nvPr>
            <p:ph idx="1"/>
          </p:nvPr>
        </p:nvSpPr>
        <p:spPr>
          <a:xfrm>
            <a:off x="566738" y="1828800"/>
            <a:ext cx="8001000" cy="4191000"/>
          </a:xfrm>
          <a:solidFill>
            <a:schemeClr val="bg1">
              <a:alpha val="50000"/>
            </a:schemeClr>
          </a:solidFill>
        </p:spPr>
        <p:txBody>
          <a:bodyPr>
            <a:normAutofit lnSpcReduction="10000"/>
          </a:bodyPr>
          <a:lstStyle/>
          <a:p>
            <a:r>
              <a:rPr lang="en-US" dirty="0" smtClean="0"/>
              <a:t>MHP Ownership</a:t>
            </a:r>
            <a:endParaRPr lang="en-US" dirty="0"/>
          </a:p>
          <a:p>
            <a:pPr lvl="1"/>
            <a:r>
              <a:rPr lang="en-US" dirty="0" smtClean="0"/>
              <a:t>Corporation owns </a:t>
            </a:r>
            <a:r>
              <a:rPr lang="en-US" dirty="0"/>
              <a:t>the land comprising the </a:t>
            </a:r>
            <a:r>
              <a:rPr lang="en-US" dirty="0" smtClean="0"/>
              <a:t>MHP and leases individual lots</a:t>
            </a:r>
            <a:endParaRPr lang="en-US" dirty="0"/>
          </a:p>
          <a:p>
            <a:r>
              <a:rPr lang="en-US" dirty="0" smtClean="0"/>
              <a:t>Eviction </a:t>
            </a:r>
          </a:p>
          <a:p>
            <a:pPr lvl="1"/>
            <a:r>
              <a:rPr lang="en-US" dirty="0" smtClean="0"/>
              <a:t>Nonpayment and Reinstatement</a:t>
            </a:r>
          </a:p>
          <a:p>
            <a:pPr lvl="1"/>
            <a:r>
              <a:rPr lang="en-US" dirty="0" smtClean="0"/>
              <a:t>Code and Rule Violations</a:t>
            </a:r>
          </a:p>
          <a:p>
            <a:r>
              <a:rPr lang="en-US" dirty="0" smtClean="0"/>
              <a:t>Safeguards</a:t>
            </a:r>
          </a:p>
          <a:p>
            <a:pPr lvl="1"/>
            <a:r>
              <a:rPr lang="en-US" dirty="0" smtClean="0"/>
              <a:t>Land Use Evictions</a:t>
            </a:r>
          </a:p>
          <a:p>
            <a:pPr lvl="1"/>
            <a:r>
              <a:rPr lang="en-US" dirty="0" smtClean="0"/>
              <a:t>Tenants Compensation and Challenge</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C93E914C-3A3B-4F10-A5B7-6CD912525F48}" type="slidenum">
              <a:rPr lang="en-US" smtClean="0"/>
              <a:pPr>
                <a:defRPr/>
              </a:pPr>
              <a:t>29</a:t>
            </a:fld>
            <a:endParaRPr lang="en-US"/>
          </a:p>
        </p:txBody>
      </p:sp>
    </p:spTree>
    <p:extLst>
      <p:ext uri="{BB962C8B-B14F-4D97-AF65-F5344CB8AC3E}">
        <p14:creationId xmlns:p14="http://schemas.microsoft.com/office/powerpoint/2010/main" xmlns="" val="39052705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Residential Eviction Costs</a:t>
            </a:r>
          </a:p>
        </p:txBody>
      </p:sp>
      <p:sp>
        <p:nvSpPr>
          <p:cNvPr id="4" name="Slide Number Placeholder 3"/>
          <p:cNvSpPr>
            <a:spLocks noGrp="1"/>
          </p:cNvSpPr>
          <p:nvPr>
            <p:ph type="sldNum" sz="quarter" idx="12"/>
          </p:nvPr>
        </p:nvSpPr>
        <p:spPr/>
        <p:txBody>
          <a:bodyPr/>
          <a:lstStyle/>
          <a:p>
            <a:fld id="{BCFC03F6-FA99-49DA-A11B-89F8E82FA9A6}" type="slidenum">
              <a:rPr lang="en-US" smtClean="0"/>
              <a:pPr/>
              <a:t>3</a:t>
            </a:fld>
            <a:endParaRPr lang="en-US"/>
          </a:p>
        </p:txBody>
      </p:sp>
      <p:sp>
        <p:nvSpPr>
          <p:cNvPr id="5" name="Subtitle 2"/>
          <p:cNvSpPr txBox="1">
            <a:spLocks/>
          </p:cNvSpPr>
          <p:nvPr/>
        </p:nvSpPr>
        <p:spPr bwMode="auto">
          <a:xfrm>
            <a:off x="838200" y="2286000"/>
            <a:ext cx="7848600" cy="2133600"/>
          </a:xfrm>
          <a:prstGeom prst="rect">
            <a:avLst/>
          </a:prstGeom>
          <a:solidFill>
            <a:schemeClr val="bg1">
              <a:alpha val="50000"/>
            </a:schemeClr>
          </a:solidFill>
          <a:ln w="9525">
            <a:noFill/>
            <a:miter lim="800000"/>
            <a:headEnd/>
            <a:tailEnd/>
          </a:ln>
          <a:effectLst/>
        </p:spPr>
        <p:txBody>
          <a:bodyPr vert="horz" wrap="square" lIns="91440" tIns="45720" rIns="91440" bIns="45720" numCol="1" anchor="t" anchorCtr="0" compatLnSpc="1">
            <a:prstTxWarp prst="textNoShape">
              <a:avLst/>
            </a:prstTxWarp>
            <a:normAutofit fontScale="25000" lnSpcReduction="20000"/>
          </a:bodyPr>
          <a:lst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a:lstStyle>
          <a:p>
            <a:pPr>
              <a:lnSpc>
                <a:spcPct val="120000"/>
              </a:lnSpc>
              <a:spcAft>
                <a:spcPts val="600"/>
              </a:spcAft>
            </a:pPr>
            <a:r>
              <a:rPr lang="en-US" sz="11200" dirty="0" smtClean="0"/>
              <a:t>Filing Fee – Issuance of Summons </a:t>
            </a:r>
          </a:p>
          <a:p>
            <a:pPr>
              <a:lnSpc>
                <a:spcPct val="120000"/>
              </a:lnSpc>
              <a:spcAft>
                <a:spcPts val="600"/>
              </a:spcAft>
            </a:pPr>
            <a:r>
              <a:rPr lang="en-US" sz="11200" dirty="0" smtClean="0"/>
              <a:t>Posting of Summons </a:t>
            </a:r>
          </a:p>
          <a:p>
            <a:pPr>
              <a:lnSpc>
                <a:spcPct val="120000"/>
              </a:lnSpc>
              <a:spcAft>
                <a:spcPts val="600"/>
              </a:spcAft>
            </a:pPr>
            <a:r>
              <a:rPr lang="en-US" sz="11200" dirty="0" smtClean="0"/>
              <a:t>Execution of Writ</a:t>
            </a:r>
          </a:p>
          <a:p>
            <a:endParaRPr lang="en-US" sz="11200" dirty="0" smtClean="0"/>
          </a:p>
          <a:p>
            <a:endParaRPr lang="en-US" dirty="0" smtClean="0"/>
          </a:p>
          <a:p>
            <a:endParaRPr lang="en-US" dirty="0" smtClean="0"/>
          </a:p>
          <a:p>
            <a:pPr marL="0" indent="0">
              <a:buNone/>
            </a:pPr>
            <a:r>
              <a:rPr lang="en-US" dirty="0" smtClean="0"/>
              <a:t> </a:t>
            </a:r>
          </a:p>
          <a:p>
            <a:pPr algn="r"/>
            <a:endParaRPr lang="en-US" dirty="0"/>
          </a:p>
        </p:txBody>
      </p:sp>
      <p:sp>
        <p:nvSpPr>
          <p:cNvPr id="6" name="Subtitle 2"/>
          <p:cNvSpPr txBox="1">
            <a:spLocks/>
          </p:cNvSpPr>
          <p:nvPr/>
        </p:nvSpPr>
        <p:spPr>
          <a:xfrm>
            <a:off x="1066800" y="2286000"/>
            <a:ext cx="6400800" cy="2667000"/>
          </a:xfrm>
          <a:prstGeom prst="rect">
            <a:avLst/>
          </a:prstGeom>
          <a:solidFill>
            <a:schemeClr val="bg1">
              <a:alpha val="50000"/>
            </a:schemeClr>
          </a:solidFill>
        </p:spPr>
        <p:txBody>
          <a:bodyPr vert="horz" lIns="91440" tIns="45720" rIns="91440" bIns="45720" rtlCol="0">
            <a:normAutofit fontScale="925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noProof="0" dirty="0" smtClean="0">
                <a:ln>
                  <a:noFill/>
                </a:ln>
                <a:solidFill>
                  <a:srgbClr val="C00000"/>
                </a:solidFill>
                <a:effectLst/>
                <a:uLnTx/>
                <a:uFillTx/>
                <a:latin typeface="+mn-lt"/>
                <a:ea typeface="+mn-ea"/>
                <a:cs typeface="+mn-cs"/>
              </a:rPr>
              <a:t>Attorney’s Fees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noProof="0" dirty="0" smtClean="0">
                <a:ln>
                  <a:noFill/>
                </a:ln>
                <a:solidFill>
                  <a:srgbClr val="C00000"/>
                </a:solidFill>
                <a:effectLst/>
                <a:uLnTx/>
                <a:uFillTx/>
                <a:latin typeface="+mn-lt"/>
                <a:ea typeface="+mn-ea"/>
                <a:cs typeface="+mn-cs"/>
              </a:rPr>
              <a:t>Repairs for Damages to Premises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noProof="0" dirty="0" smtClean="0">
                <a:ln>
                  <a:noFill/>
                </a:ln>
                <a:solidFill>
                  <a:srgbClr val="C00000"/>
                </a:solidFill>
                <a:effectLst/>
                <a:uLnTx/>
                <a:uFillTx/>
                <a:latin typeface="+mn-lt"/>
                <a:ea typeface="+mn-ea"/>
                <a:cs typeface="+mn-cs"/>
              </a:rPr>
              <a:t>Increased Insurance Premiums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noProof="0" dirty="0" smtClean="0">
                <a:ln>
                  <a:noFill/>
                </a:ln>
                <a:solidFill>
                  <a:srgbClr val="C00000"/>
                </a:solidFill>
                <a:effectLst/>
                <a:uLnTx/>
                <a:uFillTx/>
                <a:latin typeface="+mn-lt"/>
                <a:ea typeface="+mn-ea"/>
                <a:cs typeface="+mn-cs"/>
              </a:rPr>
              <a:t>Loss of Rental Income </a:t>
            </a:r>
            <a:endParaRPr kumimoji="0" lang="en-US"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xmlns="" val="79741998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1" nodeType="afterEffect">
                                  <p:stCondLst>
                                    <p:cond delay="0"/>
                                  </p:stCondLst>
                                  <p:childTnLst>
                                    <p:set>
                                      <p:cBhvr>
                                        <p:cTn id="6" dur="1" fill="hold">
                                          <p:stCondLst>
                                            <p:cond delay="0"/>
                                          </p:stCondLst>
                                        </p:cTn>
                                        <p:tgtEl>
                                          <p:spTgt spid="5">
                                            <p:bg/>
                                          </p:spTgt>
                                        </p:tgtEl>
                                        <p:attrNameLst>
                                          <p:attrName>style.visibility</p:attrName>
                                        </p:attrNameLst>
                                      </p:cBhvr>
                                      <p:to>
                                        <p:strVal val="visible"/>
                                      </p:to>
                                    </p:set>
                                    <p:anim to="" calcmode="lin" valueType="num">
                                      <p:cBhvr>
                                        <p:cTn id="7" dur="1" fill="hold"/>
                                        <p:tgtEl>
                                          <p:spTgt spid="5">
                                            <p:bg/>
                                          </p:spTgt>
                                        </p:tgtEl>
                                        <p:attrNameLst>
                                          <p:attrName/>
                                        </p:attrNameLst>
                                      </p:cBhvr>
                                    </p:anim>
                                  </p:childTnLst>
                                </p:cTn>
                              </p:par>
                            </p:childTnLst>
                          </p:cTn>
                        </p:par>
                        <p:par>
                          <p:cTn id="8" fill="hold">
                            <p:stCondLst>
                              <p:cond delay="0"/>
                            </p:stCondLst>
                            <p:childTnLst>
                              <p:par>
                                <p:cTn id="9" presetID="24" presetClass="entr" presetSubtype="0" fill="hold" grpId="1"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to="" calcmode="lin" valueType="num">
                                      <p:cBhvr>
                                        <p:cTn id="11" dur="1" fill="hold"/>
                                        <p:tgtEl>
                                          <p:spTgt spid="5">
                                            <p:txEl>
                                              <p:pRg st="0" end="0"/>
                                            </p:txEl>
                                          </p:spTgt>
                                        </p:tgtEl>
                                        <p:attrNameLst>
                                          <p:attrName/>
                                        </p:attrNameLst>
                                      </p:cBhvr>
                                    </p:anim>
                                  </p:childTnLst>
                                </p:cTn>
                              </p:par>
                            </p:childTnLst>
                          </p:cTn>
                        </p:par>
                        <p:par>
                          <p:cTn id="12" fill="hold">
                            <p:stCondLst>
                              <p:cond delay="0"/>
                            </p:stCondLst>
                            <p:childTnLst>
                              <p:par>
                                <p:cTn id="13" presetID="24" presetClass="entr" presetSubtype="0" fill="hold" grpId="1" nodeType="after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 to="" calcmode="lin" valueType="num">
                                      <p:cBhvr>
                                        <p:cTn id="15" dur="1" fill="hold"/>
                                        <p:tgtEl>
                                          <p:spTgt spid="5">
                                            <p:txEl>
                                              <p:pRg st="1" end="1"/>
                                            </p:txEl>
                                          </p:spTgt>
                                        </p:tgtEl>
                                        <p:attrNameLst>
                                          <p:attrName/>
                                        </p:attrNameLst>
                                      </p:cBhvr>
                                    </p:anim>
                                  </p:childTnLst>
                                </p:cTn>
                              </p:par>
                            </p:childTnLst>
                          </p:cTn>
                        </p:par>
                        <p:par>
                          <p:cTn id="16" fill="hold">
                            <p:stCondLst>
                              <p:cond delay="0"/>
                            </p:stCondLst>
                            <p:childTnLst>
                              <p:par>
                                <p:cTn id="17" presetID="24" presetClass="entr" presetSubtype="0" fill="hold" grpId="1"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to="" calcmode="lin" valueType="num">
                                      <p:cBhvr>
                                        <p:cTn id="19" dur="1" fill="hold"/>
                                        <p:tgtEl>
                                          <p:spTgt spid="5">
                                            <p:txEl>
                                              <p:pRg st="2" end="2"/>
                                            </p:txEl>
                                          </p:spTgt>
                                        </p:tgtEl>
                                        <p:attrNameLst>
                                          <p:attrName/>
                                        </p:attrNameLst>
                                      </p:cBhvr>
                                    </p:anim>
                                  </p:childTnLst>
                                </p:cTn>
                              </p:par>
                            </p:childTnLst>
                          </p:cTn>
                        </p:par>
                        <p:par>
                          <p:cTn id="20" fill="hold">
                            <p:stCondLst>
                              <p:cond delay="0"/>
                            </p:stCondLst>
                            <p:childTnLst>
                              <p:par>
                                <p:cTn id="21" presetID="24" presetClass="entr" presetSubtype="0" fill="hold" grpId="1" nodeType="after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anim to="" calcmode="lin" valueType="num">
                                      <p:cBhvr>
                                        <p:cTn id="23" dur="1" fill="hold"/>
                                        <p:tgtEl>
                                          <p:spTgt spid="5">
                                            <p:txEl>
                                              <p:pRg st="6" end="6"/>
                                            </p:txEl>
                                          </p:spTgt>
                                        </p:tgtEl>
                                        <p:attrNameLst>
                                          <p:attrName/>
                                        </p:attrNameLst>
                                      </p:cBhvr>
                                    </p:anim>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0" nodeType="clickEffect">
                                  <p:stCondLst>
                                    <p:cond delay="0"/>
                                  </p:stCondLst>
                                  <p:childTnLst>
                                    <p:animEffect transition="out" filter="fade">
                                      <p:cBhvr>
                                        <p:cTn id="27" dur="500"/>
                                        <p:tgtEl>
                                          <p:spTgt spid="5">
                                            <p:txEl>
                                              <p:pRg st="0" end="0"/>
                                            </p:txEl>
                                          </p:spTgt>
                                        </p:tgtEl>
                                      </p:cBhvr>
                                    </p:animEffect>
                                    <p:set>
                                      <p:cBhvr>
                                        <p:cTn id="28" dur="1" fill="hold">
                                          <p:stCondLst>
                                            <p:cond delay="499"/>
                                          </p:stCondLst>
                                        </p:cTn>
                                        <p:tgtEl>
                                          <p:spTgt spid="5">
                                            <p:txEl>
                                              <p:pRg st="0" end="0"/>
                                            </p:txEl>
                                          </p:spTgt>
                                        </p:tgtEl>
                                        <p:attrNameLst>
                                          <p:attrName>style.visibility</p:attrName>
                                        </p:attrNameLst>
                                      </p:cBhvr>
                                      <p:to>
                                        <p:strVal val="hidden"/>
                                      </p:to>
                                    </p:set>
                                  </p:childTnLst>
                                </p:cTn>
                              </p:par>
                            </p:childTnLst>
                          </p:cTn>
                        </p:par>
                        <p:par>
                          <p:cTn id="29" fill="hold">
                            <p:stCondLst>
                              <p:cond delay="500"/>
                            </p:stCondLst>
                            <p:childTnLst>
                              <p:par>
                                <p:cTn id="30" presetID="10" presetClass="exit" presetSubtype="0" fill="hold" grpId="0" nodeType="afterEffect">
                                  <p:stCondLst>
                                    <p:cond delay="0"/>
                                  </p:stCondLst>
                                  <p:childTnLst>
                                    <p:animEffect transition="out" filter="fade">
                                      <p:cBhvr>
                                        <p:cTn id="31" dur="500"/>
                                        <p:tgtEl>
                                          <p:spTgt spid="5">
                                            <p:txEl>
                                              <p:pRg st="1" end="1"/>
                                            </p:txEl>
                                          </p:spTgt>
                                        </p:tgtEl>
                                      </p:cBhvr>
                                    </p:animEffect>
                                    <p:set>
                                      <p:cBhvr>
                                        <p:cTn id="32" dur="1" fill="hold">
                                          <p:stCondLst>
                                            <p:cond delay="499"/>
                                          </p:stCondLst>
                                        </p:cTn>
                                        <p:tgtEl>
                                          <p:spTgt spid="5">
                                            <p:txEl>
                                              <p:pRg st="1" end="1"/>
                                            </p:txEl>
                                          </p:spTgt>
                                        </p:tgtEl>
                                        <p:attrNameLst>
                                          <p:attrName>style.visibility</p:attrName>
                                        </p:attrNameLst>
                                      </p:cBhvr>
                                      <p:to>
                                        <p:strVal val="hidden"/>
                                      </p:to>
                                    </p:set>
                                  </p:childTnLst>
                                </p:cTn>
                              </p:par>
                            </p:childTnLst>
                          </p:cTn>
                        </p:par>
                        <p:par>
                          <p:cTn id="33" fill="hold">
                            <p:stCondLst>
                              <p:cond delay="1000"/>
                            </p:stCondLst>
                            <p:childTnLst>
                              <p:par>
                                <p:cTn id="34" presetID="10" presetClass="exit" presetSubtype="0" fill="hold" grpId="0" nodeType="afterEffect">
                                  <p:stCondLst>
                                    <p:cond delay="0"/>
                                  </p:stCondLst>
                                  <p:childTnLst>
                                    <p:animEffect transition="out" filter="fade">
                                      <p:cBhvr>
                                        <p:cTn id="35" dur="500"/>
                                        <p:tgtEl>
                                          <p:spTgt spid="5">
                                            <p:txEl>
                                              <p:pRg st="2" end="2"/>
                                            </p:txEl>
                                          </p:spTgt>
                                        </p:tgtEl>
                                      </p:cBhvr>
                                    </p:animEffect>
                                    <p:set>
                                      <p:cBhvr>
                                        <p:cTn id="36" dur="1" fill="hold">
                                          <p:stCondLst>
                                            <p:cond delay="499"/>
                                          </p:stCondLst>
                                        </p:cTn>
                                        <p:tgtEl>
                                          <p:spTgt spid="5">
                                            <p:txEl>
                                              <p:pRg st="2" end="2"/>
                                            </p:txEl>
                                          </p:spTgt>
                                        </p:tgtEl>
                                        <p:attrNameLst>
                                          <p:attrName>style.visibility</p:attrName>
                                        </p:attrNameLst>
                                      </p:cBhvr>
                                      <p:to>
                                        <p:strVal val="hidden"/>
                                      </p:to>
                                    </p:set>
                                  </p:childTnLst>
                                </p:cTn>
                              </p:par>
                            </p:childTnLst>
                          </p:cTn>
                        </p:par>
                        <p:par>
                          <p:cTn id="37" fill="hold">
                            <p:stCondLst>
                              <p:cond delay="1500"/>
                            </p:stCondLst>
                            <p:childTnLst>
                              <p:par>
                                <p:cTn id="38" presetID="10" presetClass="exit" presetSubtype="0" fill="hold" grpId="0" nodeType="afterEffect">
                                  <p:stCondLst>
                                    <p:cond delay="0"/>
                                  </p:stCondLst>
                                  <p:childTnLst>
                                    <p:animEffect transition="out" filter="fade">
                                      <p:cBhvr>
                                        <p:cTn id="39" dur="500"/>
                                        <p:tgtEl>
                                          <p:spTgt spid="5">
                                            <p:txEl>
                                              <p:pRg st="6" end="6"/>
                                            </p:txEl>
                                          </p:spTgt>
                                        </p:tgtEl>
                                      </p:cBhvr>
                                    </p:animEffect>
                                    <p:set>
                                      <p:cBhvr>
                                        <p:cTn id="40" dur="1" fill="hold">
                                          <p:stCondLst>
                                            <p:cond delay="499"/>
                                          </p:stCondLst>
                                        </p:cTn>
                                        <p:tgtEl>
                                          <p:spTgt spid="5">
                                            <p:txEl>
                                              <p:pRg st="6" end="6"/>
                                            </p:txEl>
                                          </p:spTgt>
                                        </p:tgtEl>
                                        <p:attrNameLst>
                                          <p:attrName>style.visibility</p:attrName>
                                        </p:attrNameLst>
                                      </p:cBhvr>
                                      <p:to>
                                        <p:strVal val="hidden"/>
                                      </p:to>
                                    </p:set>
                                  </p:childTnLst>
                                </p:cTn>
                              </p:par>
                              <p:par>
                                <p:cTn id="41" presetID="10" presetClass="exit" presetSubtype="0" fill="hold" grpId="0" nodeType="withEffect">
                                  <p:stCondLst>
                                    <p:cond delay="0"/>
                                  </p:stCondLst>
                                  <p:childTnLst>
                                    <p:animEffect transition="out" filter="fade">
                                      <p:cBhvr>
                                        <p:cTn id="42" dur="500"/>
                                        <p:tgtEl>
                                          <p:spTgt spid="5">
                                            <p:bg/>
                                          </p:spTgt>
                                        </p:tgtEl>
                                      </p:cBhvr>
                                    </p:animEffect>
                                    <p:set>
                                      <p:cBhvr>
                                        <p:cTn id="43" dur="1" fill="hold">
                                          <p:stCondLst>
                                            <p:cond delay="499"/>
                                          </p:stCondLst>
                                        </p:cTn>
                                        <p:tgtEl>
                                          <p:spTgt spid="5">
                                            <p:bg/>
                                          </p:spTgt>
                                        </p:tgtEl>
                                        <p:attrNameLst>
                                          <p:attrName>style.visibility</p:attrName>
                                        </p:attrNameLst>
                                      </p:cBhvr>
                                      <p:to>
                                        <p:strVal val="hidden"/>
                                      </p:to>
                                    </p:set>
                                  </p:childTnLst>
                                </p:cTn>
                              </p:par>
                            </p:childTnLst>
                          </p:cTn>
                        </p:par>
                        <p:par>
                          <p:cTn id="44" fill="hold">
                            <p:stCondLst>
                              <p:cond delay="2000"/>
                            </p:stCondLst>
                            <p:childTnLst>
                              <p:par>
                                <p:cTn id="45" presetID="24" presetClass="entr" presetSubtype="0" fill="hold" grpId="0" nodeType="afterEffect">
                                  <p:stCondLst>
                                    <p:cond delay="0"/>
                                  </p:stCondLst>
                                  <p:childTnLst>
                                    <p:set>
                                      <p:cBhvr>
                                        <p:cTn id="46" dur="1" fill="hold">
                                          <p:stCondLst>
                                            <p:cond delay="0"/>
                                          </p:stCondLst>
                                        </p:cTn>
                                        <p:tgtEl>
                                          <p:spTgt spid="6">
                                            <p:bg/>
                                          </p:spTgt>
                                        </p:tgtEl>
                                        <p:attrNameLst>
                                          <p:attrName>style.visibility</p:attrName>
                                        </p:attrNameLst>
                                      </p:cBhvr>
                                      <p:to>
                                        <p:strVal val="visible"/>
                                      </p:to>
                                    </p:set>
                                    <p:anim to="" calcmode="lin" valueType="num">
                                      <p:cBhvr>
                                        <p:cTn id="47" dur="1" fill="hold"/>
                                        <p:tgtEl>
                                          <p:spTgt spid="6">
                                            <p:bg/>
                                          </p:spTgt>
                                        </p:tgtEl>
                                        <p:attrNameLst>
                                          <p:attrName/>
                                        </p:attrNameLst>
                                      </p:cBhvr>
                                    </p:anim>
                                  </p:childTnLst>
                                </p:cTn>
                              </p:par>
                              <p:par>
                                <p:cTn id="48" presetID="24" presetClass="entr" presetSubtype="0" fill="hold" grpId="0" nodeType="withEffect">
                                  <p:stCondLst>
                                    <p:cond delay="0"/>
                                  </p:stCondLst>
                                  <p:childTnLst>
                                    <p:set>
                                      <p:cBhvr>
                                        <p:cTn id="49" dur="1" fill="hold">
                                          <p:stCondLst>
                                            <p:cond delay="0"/>
                                          </p:stCondLst>
                                        </p:cTn>
                                        <p:tgtEl>
                                          <p:spTgt spid="6">
                                            <p:txEl>
                                              <p:pRg st="0" end="0"/>
                                            </p:txEl>
                                          </p:spTgt>
                                        </p:tgtEl>
                                        <p:attrNameLst>
                                          <p:attrName>style.visibility</p:attrName>
                                        </p:attrNameLst>
                                      </p:cBhvr>
                                      <p:to>
                                        <p:strVal val="visible"/>
                                      </p:to>
                                    </p:set>
                                    <p:anim to="" calcmode="lin" valueType="num">
                                      <p:cBhvr>
                                        <p:cTn id="50" dur="1" fill="hold"/>
                                        <p:tgtEl>
                                          <p:spTgt spid="6">
                                            <p:txEl>
                                              <p:pRg st="0" end="0"/>
                                            </p:txEl>
                                          </p:spTgt>
                                        </p:tgtEl>
                                        <p:attrNameLst>
                                          <p:attrName/>
                                        </p:attrNameLst>
                                      </p:cBhvr>
                                    </p:anim>
                                  </p:childTnLst>
                                </p:cTn>
                              </p:par>
                            </p:childTnLst>
                          </p:cTn>
                        </p:par>
                        <p:par>
                          <p:cTn id="51" fill="hold">
                            <p:stCondLst>
                              <p:cond delay="2000"/>
                            </p:stCondLst>
                            <p:childTnLst>
                              <p:par>
                                <p:cTn id="52" presetID="24" presetClass="entr" presetSubtype="0" fill="hold" grpId="0" nodeType="afterEffect">
                                  <p:stCondLst>
                                    <p:cond delay="0"/>
                                  </p:stCondLst>
                                  <p:childTnLst>
                                    <p:set>
                                      <p:cBhvr>
                                        <p:cTn id="53" dur="1" fill="hold">
                                          <p:stCondLst>
                                            <p:cond delay="0"/>
                                          </p:stCondLst>
                                        </p:cTn>
                                        <p:tgtEl>
                                          <p:spTgt spid="6">
                                            <p:txEl>
                                              <p:pRg st="1" end="1"/>
                                            </p:txEl>
                                          </p:spTgt>
                                        </p:tgtEl>
                                        <p:attrNameLst>
                                          <p:attrName>style.visibility</p:attrName>
                                        </p:attrNameLst>
                                      </p:cBhvr>
                                      <p:to>
                                        <p:strVal val="visible"/>
                                      </p:to>
                                    </p:set>
                                    <p:anim to="" calcmode="lin" valueType="num">
                                      <p:cBhvr>
                                        <p:cTn id="54" dur="1" fill="hold"/>
                                        <p:tgtEl>
                                          <p:spTgt spid="6">
                                            <p:txEl>
                                              <p:pRg st="1" end="1"/>
                                            </p:txEl>
                                          </p:spTgt>
                                        </p:tgtEl>
                                        <p:attrNameLst>
                                          <p:attrName/>
                                        </p:attrNameLst>
                                      </p:cBhvr>
                                    </p:anim>
                                  </p:childTnLst>
                                </p:cTn>
                              </p:par>
                            </p:childTnLst>
                          </p:cTn>
                        </p:par>
                        <p:par>
                          <p:cTn id="55" fill="hold">
                            <p:stCondLst>
                              <p:cond delay="2000"/>
                            </p:stCondLst>
                            <p:childTnLst>
                              <p:par>
                                <p:cTn id="56" presetID="24" presetClass="entr" presetSubtype="0" fill="hold" grpId="0" nodeType="afterEffect">
                                  <p:stCondLst>
                                    <p:cond delay="0"/>
                                  </p:stCondLst>
                                  <p:childTnLst>
                                    <p:set>
                                      <p:cBhvr>
                                        <p:cTn id="57" dur="1" fill="hold">
                                          <p:stCondLst>
                                            <p:cond delay="0"/>
                                          </p:stCondLst>
                                        </p:cTn>
                                        <p:tgtEl>
                                          <p:spTgt spid="6">
                                            <p:txEl>
                                              <p:pRg st="2" end="2"/>
                                            </p:txEl>
                                          </p:spTgt>
                                        </p:tgtEl>
                                        <p:attrNameLst>
                                          <p:attrName>style.visibility</p:attrName>
                                        </p:attrNameLst>
                                      </p:cBhvr>
                                      <p:to>
                                        <p:strVal val="visible"/>
                                      </p:to>
                                    </p:set>
                                    <p:anim to="" calcmode="lin" valueType="num">
                                      <p:cBhvr>
                                        <p:cTn id="58" dur="1" fill="hold"/>
                                        <p:tgtEl>
                                          <p:spTgt spid="6">
                                            <p:txEl>
                                              <p:pRg st="2" end="2"/>
                                            </p:txEl>
                                          </p:spTgt>
                                        </p:tgtEl>
                                        <p:attrNameLst>
                                          <p:attrName/>
                                        </p:attrNameLst>
                                      </p:cBhvr>
                                    </p:anim>
                                  </p:childTnLst>
                                </p:cTn>
                              </p:par>
                            </p:childTnLst>
                          </p:cTn>
                        </p:par>
                        <p:par>
                          <p:cTn id="59" fill="hold">
                            <p:stCondLst>
                              <p:cond delay="2000"/>
                            </p:stCondLst>
                            <p:childTnLst>
                              <p:par>
                                <p:cTn id="60" presetID="24" presetClass="entr" presetSubtype="0" fill="hold" grpId="0" nodeType="afterEffect">
                                  <p:stCondLst>
                                    <p:cond delay="0"/>
                                  </p:stCondLst>
                                  <p:childTnLst>
                                    <p:set>
                                      <p:cBhvr>
                                        <p:cTn id="61" dur="1" fill="hold">
                                          <p:stCondLst>
                                            <p:cond delay="0"/>
                                          </p:stCondLst>
                                        </p:cTn>
                                        <p:tgtEl>
                                          <p:spTgt spid="6">
                                            <p:txEl>
                                              <p:pRg st="3" end="3"/>
                                            </p:txEl>
                                          </p:spTgt>
                                        </p:tgtEl>
                                        <p:attrNameLst>
                                          <p:attrName>style.visibility</p:attrName>
                                        </p:attrNameLst>
                                      </p:cBhvr>
                                      <p:to>
                                        <p:strVal val="visible"/>
                                      </p:to>
                                    </p:set>
                                    <p:anim to="" calcmode="lin" valueType="num">
                                      <p:cBhvr>
                                        <p:cTn id="62" dur="1" fill="hold"/>
                                        <p:tgtEl>
                                          <p:spTgt spid="6">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allAtOnce" animBg="1"/>
      <p:bldP spid="5" grpId="1" uiExpand="1" build="p" animBg="1"/>
      <p:bldP spid="6" grpId="0" uiExpand="1" build="allAtOnce"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p:txBody>
          <a:bodyPr/>
          <a:lstStyle/>
          <a:p>
            <a:pPr eaLnBrk="1" hangingPunct="1"/>
            <a:r>
              <a:rPr lang="en-US" smtClean="0"/>
              <a:t>Judgment for Possession</a:t>
            </a:r>
          </a:p>
        </p:txBody>
      </p:sp>
      <p:sp>
        <p:nvSpPr>
          <p:cNvPr id="24581" name="Rectangle 3"/>
          <p:cNvSpPr>
            <a:spLocks noGrp="1" noChangeArrowheads="1"/>
          </p:cNvSpPr>
          <p:nvPr>
            <p:ph idx="1"/>
          </p:nvPr>
        </p:nvSpPr>
        <p:spPr>
          <a:xfrm>
            <a:off x="566738" y="1752600"/>
            <a:ext cx="8001000" cy="3886200"/>
          </a:xfrm>
          <a:solidFill>
            <a:schemeClr val="bg1">
              <a:alpha val="50000"/>
            </a:schemeClr>
          </a:solidFill>
        </p:spPr>
        <p:txBody>
          <a:bodyPr/>
          <a:lstStyle/>
          <a:p>
            <a:pPr eaLnBrk="1" hangingPunct="1"/>
            <a:r>
              <a:rPr lang="en-US" dirty="0" smtClean="0"/>
              <a:t>Persons to be Evicted</a:t>
            </a:r>
          </a:p>
          <a:p>
            <a:pPr lvl="1" eaLnBrk="1" hangingPunct="1"/>
            <a:r>
              <a:rPr lang="en-US" dirty="0" smtClean="0"/>
              <a:t>Tenants Excluding Guests</a:t>
            </a:r>
          </a:p>
          <a:p>
            <a:pPr eaLnBrk="1" hangingPunct="1"/>
            <a:r>
              <a:rPr lang="en-US" dirty="0" smtClean="0"/>
              <a:t>Description of Property</a:t>
            </a:r>
          </a:p>
          <a:p>
            <a:pPr lvl="1" eaLnBrk="1" hangingPunct="1"/>
            <a:r>
              <a:rPr lang="en-US" dirty="0" smtClean="0"/>
              <a:t>Address </a:t>
            </a:r>
          </a:p>
          <a:p>
            <a:pPr lvl="1" eaLnBrk="1" hangingPunct="1"/>
            <a:r>
              <a:rPr lang="en-US" dirty="0" smtClean="0"/>
              <a:t>Apartment Number</a:t>
            </a:r>
          </a:p>
          <a:p>
            <a:pPr eaLnBrk="1" hangingPunct="1"/>
            <a:r>
              <a:rPr lang="en-US" dirty="0" smtClean="0"/>
              <a:t>Time for Execution</a:t>
            </a:r>
          </a:p>
          <a:p>
            <a:pPr eaLnBrk="1" hangingPunct="1"/>
            <a:r>
              <a:rPr lang="en-US" dirty="0" smtClean="0"/>
              <a:t>Costs </a:t>
            </a:r>
          </a:p>
        </p:txBody>
      </p:sp>
      <p:sp>
        <p:nvSpPr>
          <p:cNvPr id="24578" name="Slide Number Placeholder 5"/>
          <p:cNvSpPr>
            <a:spLocks noGrp="1"/>
          </p:cNvSpPr>
          <p:nvPr>
            <p:ph type="sldNum" sz="quarter" idx="12"/>
          </p:nvPr>
        </p:nvSpPr>
        <p:spPr>
          <a:noFill/>
        </p:spPr>
        <p:txBody>
          <a:bodyPr/>
          <a:lstStyle/>
          <a:p>
            <a:fld id="{1CFE78A3-C9BF-4A8C-9EFF-732C8CF79CF0}" type="slidenum">
              <a:rPr lang="en-US" smtClean="0"/>
              <a:pPr/>
              <a:t>30</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581">
                                            <p:bg/>
                                          </p:spTgt>
                                        </p:tgtEl>
                                        <p:attrNameLst>
                                          <p:attrName>style.visibility</p:attrName>
                                        </p:attrNameLst>
                                      </p:cBhvr>
                                      <p:to>
                                        <p:strVal val="visible"/>
                                      </p:to>
                                    </p:set>
                                    <p:animEffect transition="in" filter="fade">
                                      <p:cBhvr>
                                        <p:cTn id="7" dur="500"/>
                                        <p:tgtEl>
                                          <p:spTgt spid="24581">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4581">
                                            <p:txEl>
                                              <p:pRg st="0" end="0"/>
                                            </p:txEl>
                                          </p:spTgt>
                                        </p:tgtEl>
                                        <p:attrNameLst>
                                          <p:attrName>style.visibility</p:attrName>
                                        </p:attrNameLst>
                                      </p:cBhvr>
                                      <p:to>
                                        <p:strVal val="visible"/>
                                      </p:to>
                                    </p:set>
                                    <p:animEffect transition="in" filter="fade">
                                      <p:cBhvr>
                                        <p:cTn id="11" dur="500"/>
                                        <p:tgtEl>
                                          <p:spTgt spid="24581">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4581">
                                            <p:txEl>
                                              <p:pRg st="1" end="1"/>
                                            </p:txEl>
                                          </p:spTgt>
                                        </p:tgtEl>
                                        <p:attrNameLst>
                                          <p:attrName>style.visibility</p:attrName>
                                        </p:attrNameLst>
                                      </p:cBhvr>
                                      <p:to>
                                        <p:strVal val="visible"/>
                                      </p:to>
                                    </p:set>
                                    <p:animEffect transition="in" filter="fade">
                                      <p:cBhvr>
                                        <p:cTn id="15" dur="500"/>
                                        <p:tgtEl>
                                          <p:spTgt spid="24581">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4581">
                                            <p:txEl>
                                              <p:pRg st="2" end="2"/>
                                            </p:txEl>
                                          </p:spTgt>
                                        </p:tgtEl>
                                        <p:attrNameLst>
                                          <p:attrName>style.visibility</p:attrName>
                                        </p:attrNameLst>
                                      </p:cBhvr>
                                      <p:to>
                                        <p:strVal val="visible"/>
                                      </p:to>
                                    </p:set>
                                    <p:animEffect transition="in" filter="fade">
                                      <p:cBhvr>
                                        <p:cTn id="19" dur="500"/>
                                        <p:tgtEl>
                                          <p:spTgt spid="24581">
                                            <p:txEl>
                                              <p:pRg st="2" end="2"/>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24581">
                                            <p:txEl>
                                              <p:pRg st="3" end="3"/>
                                            </p:txEl>
                                          </p:spTgt>
                                        </p:tgtEl>
                                        <p:attrNameLst>
                                          <p:attrName>style.visibility</p:attrName>
                                        </p:attrNameLst>
                                      </p:cBhvr>
                                      <p:to>
                                        <p:strVal val="visible"/>
                                      </p:to>
                                    </p:set>
                                    <p:animEffect transition="in" filter="fade">
                                      <p:cBhvr>
                                        <p:cTn id="23" dur="500"/>
                                        <p:tgtEl>
                                          <p:spTgt spid="24581">
                                            <p:txEl>
                                              <p:pRg st="3" end="3"/>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24581">
                                            <p:txEl>
                                              <p:pRg st="4" end="4"/>
                                            </p:txEl>
                                          </p:spTgt>
                                        </p:tgtEl>
                                        <p:attrNameLst>
                                          <p:attrName>style.visibility</p:attrName>
                                        </p:attrNameLst>
                                      </p:cBhvr>
                                      <p:to>
                                        <p:strVal val="visible"/>
                                      </p:to>
                                    </p:set>
                                    <p:animEffect transition="in" filter="fade">
                                      <p:cBhvr>
                                        <p:cTn id="27" dur="500"/>
                                        <p:tgtEl>
                                          <p:spTgt spid="24581">
                                            <p:txEl>
                                              <p:pRg st="4" end="4"/>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24581">
                                            <p:txEl>
                                              <p:pRg st="5" end="5"/>
                                            </p:txEl>
                                          </p:spTgt>
                                        </p:tgtEl>
                                        <p:attrNameLst>
                                          <p:attrName>style.visibility</p:attrName>
                                        </p:attrNameLst>
                                      </p:cBhvr>
                                      <p:to>
                                        <p:strVal val="visible"/>
                                      </p:to>
                                    </p:set>
                                    <p:animEffect transition="in" filter="fade">
                                      <p:cBhvr>
                                        <p:cTn id="31" dur="500"/>
                                        <p:tgtEl>
                                          <p:spTgt spid="24581">
                                            <p:txEl>
                                              <p:pRg st="5" end="5"/>
                                            </p:tx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24581">
                                            <p:txEl>
                                              <p:pRg st="6" end="6"/>
                                            </p:txEl>
                                          </p:spTgt>
                                        </p:tgtEl>
                                        <p:attrNameLst>
                                          <p:attrName>style.visibility</p:attrName>
                                        </p:attrNameLst>
                                      </p:cBhvr>
                                      <p:to>
                                        <p:strVal val="visible"/>
                                      </p:to>
                                    </p:set>
                                    <p:animEffect transition="in" filter="fade">
                                      <p:cBhvr>
                                        <p:cTn id="35" dur="500"/>
                                        <p:tgtEl>
                                          <p:spTgt spid="2458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solidFill>
            <a:schemeClr val="bg1">
              <a:alpha val="43921"/>
            </a:schemeClr>
          </a:solidFill>
        </p:spPr>
        <p:txBody>
          <a:bodyPr/>
          <a:lstStyle/>
          <a:p>
            <a:pPr eaLnBrk="1" hangingPunct="1"/>
            <a:r>
              <a:rPr lang="en-US" dirty="0" smtClean="0"/>
              <a:t>Service of the Writ	</a:t>
            </a:r>
          </a:p>
        </p:txBody>
      </p:sp>
      <p:sp>
        <p:nvSpPr>
          <p:cNvPr id="26628" name="Rectangle 3"/>
          <p:cNvSpPr>
            <a:spLocks noGrp="1" noChangeArrowheads="1"/>
          </p:cNvSpPr>
          <p:nvPr>
            <p:ph idx="1"/>
          </p:nvPr>
        </p:nvSpPr>
        <p:spPr>
          <a:solidFill>
            <a:schemeClr val="bg1">
              <a:alpha val="43921"/>
            </a:schemeClr>
          </a:solidFill>
        </p:spPr>
        <p:txBody>
          <a:bodyPr/>
          <a:lstStyle/>
          <a:p>
            <a:pPr eaLnBrk="1" hangingPunct="1"/>
            <a:r>
              <a:rPr lang="en-US" dirty="0" smtClean="0"/>
              <a:t>Sheriff’s Department</a:t>
            </a:r>
          </a:p>
          <a:p>
            <a:pPr lvl="1" eaLnBrk="1" hangingPunct="1"/>
            <a:r>
              <a:rPr lang="en-US" dirty="0" smtClean="0"/>
              <a:t>Cost</a:t>
            </a:r>
          </a:p>
          <a:p>
            <a:pPr lvl="1" eaLnBrk="1" hangingPunct="1"/>
            <a:r>
              <a:rPr lang="en-US" dirty="0" smtClean="0"/>
              <a:t>Posting</a:t>
            </a:r>
          </a:p>
          <a:p>
            <a:pPr eaLnBrk="1" hangingPunct="1"/>
            <a:r>
              <a:rPr lang="en-US" dirty="0" smtClean="0"/>
              <a:t>Dispossession</a:t>
            </a:r>
          </a:p>
          <a:p>
            <a:pPr eaLnBrk="1" hangingPunct="1"/>
            <a:r>
              <a:rPr lang="en-US" dirty="0" smtClean="0"/>
              <a:t>Tenant’s Personal Property</a:t>
            </a:r>
          </a:p>
          <a:p>
            <a:pPr lvl="1" eaLnBrk="1" hangingPunct="1"/>
            <a:r>
              <a:rPr lang="en-US" dirty="0" smtClean="0"/>
              <a:t>Removal</a:t>
            </a:r>
          </a:p>
          <a:p>
            <a:pPr lvl="1" eaLnBrk="1" hangingPunct="1"/>
            <a:r>
              <a:rPr lang="en-US" dirty="0" smtClean="0"/>
              <a:t>Liability</a:t>
            </a:r>
          </a:p>
          <a:p>
            <a:pPr lvl="1" eaLnBrk="1" hangingPunct="1"/>
            <a:endParaRPr lang="en-US" dirty="0" smtClean="0"/>
          </a:p>
          <a:p>
            <a:pPr lvl="1" eaLnBrk="1" hangingPunct="1"/>
            <a:endParaRPr lang="en-US" dirty="0" smtClean="0"/>
          </a:p>
        </p:txBody>
      </p:sp>
      <p:sp>
        <p:nvSpPr>
          <p:cNvPr id="26626" name="Slide Number Placeholder 5"/>
          <p:cNvSpPr>
            <a:spLocks noGrp="1"/>
          </p:cNvSpPr>
          <p:nvPr>
            <p:ph type="sldNum" sz="quarter" idx="12"/>
          </p:nvPr>
        </p:nvSpPr>
        <p:spPr>
          <a:noFill/>
        </p:spPr>
        <p:txBody>
          <a:bodyPr/>
          <a:lstStyle/>
          <a:p>
            <a:fld id="{7B3F4C2D-8199-4AE7-AEFF-B8E14B7A7D09}" type="slidenum">
              <a:rPr lang="en-US" smtClean="0"/>
              <a:pPr/>
              <a:t>31</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609600"/>
            <a:ext cx="8229600" cy="685800"/>
          </a:xfrm>
        </p:spPr>
        <p:txBody>
          <a:bodyPr>
            <a:noAutofit/>
          </a:bodyPr>
          <a:lstStyle/>
          <a:p>
            <a:r>
              <a:rPr lang="en-US" sz="4000" dirty="0" smtClean="0"/>
              <a:t>Staying the Writ</a:t>
            </a:r>
            <a:endParaRPr lang="en-US" sz="4000" dirty="0"/>
          </a:p>
        </p:txBody>
      </p:sp>
      <p:sp>
        <p:nvSpPr>
          <p:cNvPr id="36867" name="Rectangle 3"/>
          <p:cNvSpPr>
            <a:spLocks noGrp="1" noChangeArrowheads="1"/>
          </p:cNvSpPr>
          <p:nvPr>
            <p:ph idx="1"/>
          </p:nvPr>
        </p:nvSpPr>
        <p:spPr>
          <a:xfrm>
            <a:off x="533400" y="2286000"/>
            <a:ext cx="8001000" cy="2590800"/>
          </a:xfrm>
          <a:solidFill>
            <a:srgbClr val="FDFDFD">
              <a:alpha val="50000"/>
            </a:srgbClr>
          </a:solidFill>
          <a:ln w="25400">
            <a:noFill/>
          </a:ln>
        </p:spPr>
        <p:txBody>
          <a:bodyPr lIns="182880" tIns="182880"/>
          <a:lstStyle/>
          <a:p>
            <a:pPr>
              <a:buFont typeface="Wingdings" pitchFamily="2" charset="2"/>
              <a:buChar char="q"/>
            </a:pPr>
            <a:r>
              <a:rPr lang="en-US" sz="2800" b="1" dirty="0"/>
              <a:t>Motion to Stay Writ of Possession</a:t>
            </a:r>
            <a:r>
              <a:rPr lang="en-US" sz="2800" dirty="0"/>
              <a:t> should immediately </a:t>
            </a:r>
            <a:r>
              <a:rPr lang="en-US" sz="2800" dirty="0" smtClean="0"/>
              <a:t>reviewed to </a:t>
            </a:r>
            <a:r>
              <a:rPr lang="en-US" sz="2800" dirty="0"/>
              <a:t>determine if there is any merit, and if so, the </a:t>
            </a:r>
            <a:r>
              <a:rPr lang="en-US" sz="2800" dirty="0" smtClean="0"/>
              <a:t>Judge may stay </a:t>
            </a:r>
            <a:r>
              <a:rPr lang="en-US" sz="2800" dirty="0"/>
              <a:t>the writ and </a:t>
            </a:r>
            <a:r>
              <a:rPr lang="en-US" sz="2800" dirty="0" smtClean="0"/>
              <a:t>notify the sheriff.</a:t>
            </a:r>
            <a:endParaRPr lang="en-US" sz="2800" dirty="0"/>
          </a:p>
          <a:p>
            <a:pPr lvl="4">
              <a:buFont typeface="Wingdings" pitchFamily="2" charset="2"/>
              <a:buNone/>
            </a:pPr>
            <a:endParaRPr lang="en-US" sz="1700" dirty="0"/>
          </a:p>
        </p:txBody>
      </p:sp>
      <p:sp>
        <p:nvSpPr>
          <p:cNvPr id="4" name="Slide Number Placeholder 5"/>
          <p:cNvSpPr>
            <a:spLocks noGrp="1"/>
          </p:cNvSpPr>
          <p:nvPr>
            <p:ph type="sldNum" sz="quarter" idx="12"/>
          </p:nvPr>
        </p:nvSpPr>
        <p:spPr/>
        <p:txBody>
          <a:bodyPr/>
          <a:lstStyle/>
          <a:p>
            <a:fld id="{D86E7B6A-1B42-4562-B220-B9EFC1DED420}" type="slidenum">
              <a:rPr lang="en-US">
                <a:solidFill>
                  <a:srgbClr val="000000"/>
                </a:solidFill>
              </a:rPr>
              <a:pPr/>
              <a:t>32</a:t>
            </a:fld>
            <a:endParaRPr lang="en-US" dirty="0">
              <a:solidFill>
                <a:srgbClr val="000000"/>
              </a:solidFill>
            </a:endParaRPr>
          </a:p>
        </p:txBody>
      </p:sp>
      <p:sp>
        <p:nvSpPr>
          <p:cNvPr id="5" name="TextBox 4"/>
          <p:cNvSpPr txBox="1"/>
          <p:nvPr/>
        </p:nvSpPr>
        <p:spPr>
          <a:xfrm>
            <a:off x="609600" y="2286000"/>
            <a:ext cx="7924800" cy="2800767"/>
          </a:xfrm>
          <a:prstGeom prst="rect">
            <a:avLst/>
          </a:prstGeom>
          <a:solidFill>
            <a:schemeClr val="bg1">
              <a:alpha val="50000"/>
            </a:schemeClr>
          </a:solidFill>
          <a:ln w="25400">
            <a:noFill/>
          </a:ln>
        </p:spPr>
        <p:txBody>
          <a:bodyPr wrap="square" rtlCol="0">
            <a:spAutoFit/>
          </a:bodyPr>
          <a:lstStyle/>
          <a:p>
            <a:pPr marL="342900" indent="-342900" algn="l"/>
            <a:endParaRPr lang="en-US" sz="1200" b="1" dirty="0" smtClean="0">
              <a:latin typeface="Verdana" pitchFamily="34" charset="0"/>
            </a:endParaRPr>
          </a:p>
          <a:p>
            <a:pPr marL="342900" indent="-342900" algn="l">
              <a:spcAft>
                <a:spcPts val="1200"/>
              </a:spcAft>
              <a:buFont typeface="Wingdings" pitchFamily="2" charset="2"/>
              <a:buChar char="q"/>
            </a:pPr>
            <a:r>
              <a:rPr lang="en-US" sz="2800" b="1" dirty="0" smtClean="0">
                <a:latin typeface="Verdana" pitchFamily="34" charset="0"/>
              </a:rPr>
              <a:t> </a:t>
            </a:r>
            <a:r>
              <a:rPr lang="en-US" sz="2800" dirty="0" smtClean="0">
                <a:latin typeface="Verdana" pitchFamily="34" charset="0"/>
              </a:rPr>
              <a:t>Some Judges have</a:t>
            </a:r>
          </a:p>
          <a:p>
            <a:pPr marL="800100" lvl="1" indent="-342900" algn="l">
              <a:spcAft>
                <a:spcPts val="1200"/>
              </a:spcAft>
              <a:buFont typeface="Wingdings" pitchFamily="2" charset="2"/>
              <a:buChar char="§"/>
            </a:pPr>
            <a:r>
              <a:rPr lang="en-US" sz="2800" dirty="0" smtClean="0">
                <a:latin typeface="Verdana" pitchFamily="34" charset="0"/>
              </a:rPr>
              <a:t>Denied a stay ex parte.</a:t>
            </a:r>
          </a:p>
          <a:p>
            <a:pPr marL="800100" lvl="1" indent="-342900" algn="l">
              <a:spcAft>
                <a:spcPts val="1200"/>
              </a:spcAft>
              <a:buFont typeface="Wingdings" pitchFamily="2" charset="2"/>
              <a:buChar char="§"/>
            </a:pPr>
            <a:r>
              <a:rPr lang="en-US" sz="2800" dirty="0" smtClean="0">
                <a:latin typeface="Verdana" pitchFamily="34" charset="0"/>
              </a:rPr>
              <a:t>Granted stay ex parte upon deposit.</a:t>
            </a:r>
          </a:p>
          <a:p>
            <a:pPr marL="793750" lvl="1" indent="-328613" algn="l">
              <a:spcAft>
                <a:spcPts val="1200"/>
              </a:spcAft>
              <a:buFont typeface="Wingdings" pitchFamily="2" charset="2"/>
              <a:buChar char="§"/>
            </a:pPr>
            <a:r>
              <a:rPr lang="en-US" sz="2800" dirty="0" smtClean="0">
                <a:latin typeface="Verdana" pitchFamily="34" charset="0"/>
              </a:rPr>
              <a:t>Set an emergency hearing. </a:t>
            </a:r>
          </a:p>
          <a:p>
            <a:pPr marL="914400" lvl="1" indent="-457200" algn="l">
              <a:buFontTx/>
              <a:buAutoNum type="arabicPeriod" startAt="3"/>
            </a:pPr>
            <a:endParaRPr lang="en-US" sz="1200" dirty="0">
              <a:latin typeface="Verdana" pitchFamily="34" charset="0"/>
            </a:endParaRPr>
          </a:p>
        </p:txBody>
      </p:sp>
      <p:sp>
        <p:nvSpPr>
          <p:cNvPr id="7" name="Content Placeholder 2"/>
          <p:cNvSpPr txBox="1">
            <a:spLocks/>
          </p:cNvSpPr>
          <p:nvPr/>
        </p:nvSpPr>
        <p:spPr bwMode="auto">
          <a:xfrm>
            <a:off x="609600" y="2133600"/>
            <a:ext cx="8001000" cy="2362200"/>
          </a:xfrm>
          <a:prstGeom prst="rect">
            <a:avLst/>
          </a:prstGeom>
          <a:solidFill>
            <a:schemeClr val="bg1">
              <a:alpha val="50000"/>
            </a:schemeClr>
          </a:solidFill>
          <a:ln w="25400">
            <a:noFill/>
            <a:miter lim="800000"/>
            <a:headEnd/>
            <a:tailEnd/>
          </a:ln>
          <a:effectLst/>
        </p:spPr>
        <p:txBody>
          <a:bodyPr vert="horz" wrap="square" lIns="91440" tIns="45720" rIns="91440" bIns="45720" numCol="1" anchor="t" anchorCtr="0" compatLnSpc="1">
            <a:prstTxWarp prst="textNoShape">
              <a:avLst/>
            </a:prstTxWarp>
          </a:bodyPr>
          <a:lstStyle/>
          <a:p>
            <a:pPr marL="908050" lvl="1" indent="-436563" algn="l" eaLnBrk="1" hangingPunct="1">
              <a:spcBef>
                <a:spcPct val="20000"/>
              </a:spcBef>
              <a:buClr>
                <a:srgbClr val="CC0000"/>
              </a:buClr>
              <a:defRPr/>
            </a:pPr>
            <a:endParaRPr lang="en-US" sz="1200" b="1" kern="0" dirty="0" smtClean="0">
              <a:latin typeface="Verdana"/>
            </a:endParaRPr>
          </a:p>
          <a:p>
            <a:pPr marL="450850" indent="-436563" algn="l" eaLnBrk="1" hangingPunct="1">
              <a:spcBef>
                <a:spcPct val="20000"/>
              </a:spcBef>
              <a:spcAft>
                <a:spcPts val="600"/>
              </a:spcAft>
              <a:buClr>
                <a:srgbClr val="CC0000"/>
              </a:buClr>
              <a:buFont typeface="Wingdings" pitchFamily="2" charset="2"/>
              <a:buChar char="q"/>
              <a:defRPr/>
            </a:pPr>
            <a:r>
              <a:rPr lang="en-US" sz="2800" b="1" kern="0" dirty="0" smtClean="0">
                <a:latin typeface="Verdana"/>
              </a:rPr>
              <a:t>  </a:t>
            </a:r>
            <a:r>
              <a:rPr lang="en-US" sz="3200" kern="0" dirty="0" smtClean="0">
                <a:latin typeface="Verdana"/>
              </a:rPr>
              <a:t>Some Judges have stayed the writ where the :  </a:t>
            </a:r>
          </a:p>
          <a:p>
            <a:pPr marL="1304925" lvl="2" indent="-395288" algn="l" eaLnBrk="1" hangingPunct="1">
              <a:spcBef>
                <a:spcPct val="20000"/>
              </a:spcBef>
              <a:spcAft>
                <a:spcPts val="600"/>
              </a:spcAft>
              <a:buClr>
                <a:srgbClr val="CC0000"/>
              </a:buClr>
              <a:buFont typeface="Wingdings" pitchFamily="2" charset="2"/>
              <a:buChar char="§"/>
              <a:defRPr/>
            </a:pPr>
            <a:r>
              <a:rPr lang="en-US" sz="3200" kern="0" dirty="0" smtClean="0">
                <a:latin typeface="Verdana"/>
              </a:rPr>
              <a:t>Tenant has filed bankruptcy, or</a:t>
            </a:r>
          </a:p>
          <a:p>
            <a:pPr marL="1304925" lvl="2" indent="-395288" algn="l" eaLnBrk="1" hangingPunct="1">
              <a:spcBef>
                <a:spcPct val="20000"/>
              </a:spcBef>
              <a:spcAft>
                <a:spcPts val="600"/>
              </a:spcAft>
              <a:buClr>
                <a:srgbClr val="CC0000"/>
              </a:buClr>
              <a:buFont typeface="Wingdings" pitchFamily="2" charset="2"/>
              <a:buChar char="§"/>
              <a:defRPr/>
            </a:pPr>
            <a:r>
              <a:rPr lang="en-US" sz="3200" kern="0" dirty="0" smtClean="0">
                <a:latin typeface="Verdana"/>
              </a:rPr>
              <a:t>Landlord has accepted rent and settled with the Tenant</a:t>
            </a:r>
          </a:p>
          <a:p>
            <a:pPr marL="469900" indent="-469900" algn="l" eaLnBrk="1" hangingPunct="1">
              <a:spcBef>
                <a:spcPct val="20000"/>
              </a:spcBef>
              <a:buClr>
                <a:srgbClr val="CC0000"/>
              </a:buClr>
              <a:buFont typeface="Wingdings" pitchFamily="2" charset="2"/>
              <a:buChar char="o"/>
              <a:defRPr/>
            </a:pPr>
            <a:endParaRPr lang="en-US" sz="3200" kern="0" dirty="0">
              <a:latin typeface="Verdana"/>
            </a:endParaRPr>
          </a:p>
        </p:txBody>
      </p:sp>
    </p:spTree>
    <p:extLst>
      <p:ext uri="{BB962C8B-B14F-4D97-AF65-F5344CB8AC3E}">
        <p14:creationId xmlns:p14="http://schemas.microsoft.com/office/powerpoint/2010/main" xmlns="" val="17062028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36867">
                                            <p:bg/>
                                          </p:spTgt>
                                        </p:tgtEl>
                                        <p:attrNameLst>
                                          <p:attrName>style.visibility</p:attrName>
                                        </p:attrNameLst>
                                      </p:cBhvr>
                                      <p:to>
                                        <p:strVal val="visible"/>
                                      </p:to>
                                    </p:set>
                                    <p:anim calcmode="lin" valueType="num">
                                      <p:cBhvr>
                                        <p:cTn id="7" dur="2000" fill="hold"/>
                                        <p:tgtEl>
                                          <p:spTgt spid="36867">
                                            <p:bg/>
                                          </p:spTgt>
                                        </p:tgtEl>
                                        <p:attrNameLst>
                                          <p:attrName>ppt_w</p:attrName>
                                        </p:attrNameLst>
                                      </p:cBhvr>
                                      <p:tavLst>
                                        <p:tav tm="0">
                                          <p:val>
                                            <p:fltVal val="0"/>
                                          </p:val>
                                        </p:tav>
                                        <p:tav tm="100000">
                                          <p:val>
                                            <p:strVal val="#ppt_w"/>
                                          </p:val>
                                        </p:tav>
                                      </p:tavLst>
                                    </p:anim>
                                    <p:anim calcmode="lin" valueType="num">
                                      <p:cBhvr>
                                        <p:cTn id="8" dur="2000" fill="hold"/>
                                        <p:tgtEl>
                                          <p:spTgt spid="36867">
                                            <p:bg/>
                                          </p:spTgt>
                                        </p:tgtEl>
                                        <p:attrNameLst>
                                          <p:attrName>ppt_h</p:attrName>
                                        </p:attrNameLst>
                                      </p:cBhvr>
                                      <p:tavLst>
                                        <p:tav tm="0">
                                          <p:val>
                                            <p:fltVal val="0"/>
                                          </p:val>
                                        </p:tav>
                                        <p:tav tm="100000">
                                          <p:val>
                                            <p:strVal val="#ppt_h"/>
                                          </p:val>
                                        </p:tav>
                                      </p:tavLst>
                                    </p:anim>
                                    <p:animEffect transition="in" filter="fade">
                                      <p:cBhvr>
                                        <p:cTn id="9" dur="2000"/>
                                        <p:tgtEl>
                                          <p:spTgt spid="36867">
                                            <p:bg/>
                                          </p:spTgt>
                                        </p:tgtEl>
                                      </p:cBhvr>
                                    </p:animEffect>
                                  </p:childTnLst>
                                </p:cTn>
                              </p:par>
                            </p:childTnLst>
                          </p:cTn>
                        </p:par>
                        <p:par>
                          <p:cTn id="10" fill="hold">
                            <p:stCondLst>
                              <p:cond delay="2000"/>
                            </p:stCondLst>
                            <p:childTnLst>
                              <p:par>
                                <p:cTn id="11" presetID="53" presetClass="entr" presetSubtype="0" fill="hold" grpId="0" nodeType="afterEffect">
                                  <p:stCondLst>
                                    <p:cond delay="0"/>
                                  </p:stCondLst>
                                  <p:childTnLst>
                                    <p:set>
                                      <p:cBhvr>
                                        <p:cTn id="12" dur="1" fill="hold">
                                          <p:stCondLst>
                                            <p:cond delay="0"/>
                                          </p:stCondLst>
                                        </p:cTn>
                                        <p:tgtEl>
                                          <p:spTgt spid="36867">
                                            <p:txEl>
                                              <p:pRg st="0" end="0"/>
                                            </p:txEl>
                                          </p:spTgt>
                                        </p:tgtEl>
                                        <p:attrNameLst>
                                          <p:attrName>style.visibility</p:attrName>
                                        </p:attrNameLst>
                                      </p:cBhvr>
                                      <p:to>
                                        <p:strVal val="visible"/>
                                      </p:to>
                                    </p:set>
                                    <p:anim calcmode="lin" valueType="num">
                                      <p:cBhvr>
                                        <p:cTn id="13" dur="2000" fill="hold"/>
                                        <p:tgtEl>
                                          <p:spTgt spid="36867">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36867">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3686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2000"/>
                                        <p:tgtEl>
                                          <p:spTgt spid="36867">
                                            <p:txEl>
                                              <p:pRg st="0" end="0"/>
                                            </p:txEl>
                                          </p:spTgt>
                                        </p:tgtEl>
                                      </p:cBhvr>
                                    </p:animEffect>
                                    <p:set>
                                      <p:cBhvr>
                                        <p:cTn id="20" dur="1" fill="hold">
                                          <p:stCondLst>
                                            <p:cond delay="1999"/>
                                          </p:stCondLst>
                                        </p:cTn>
                                        <p:tgtEl>
                                          <p:spTgt spid="36867">
                                            <p:txEl>
                                              <p:pRg st="0" end="0"/>
                                            </p:txEl>
                                          </p:spTgt>
                                        </p:tgtEl>
                                        <p:attrNameLst>
                                          <p:attrName>style.visibility</p:attrName>
                                        </p:attrNameLst>
                                      </p:cBhvr>
                                      <p:to>
                                        <p:strVal val="hidden"/>
                                      </p:to>
                                    </p:set>
                                  </p:childTnLst>
                                </p:cTn>
                              </p:par>
                              <p:par>
                                <p:cTn id="21" presetID="10" presetClass="exit" presetSubtype="0" fill="hold" grpId="1" nodeType="withEffect">
                                  <p:stCondLst>
                                    <p:cond delay="0"/>
                                  </p:stCondLst>
                                  <p:childTnLst>
                                    <p:animEffect transition="out" filter="fade">
                                      <p:cBhvr>
                                        <p:cTn id="22" dur="2000"/>
                                        <p:tgtEl>
                                          <p:spTgt spid="36867">
                                            <p:bg/>
                                          </p:spTgt>
                                        </p:tgtEl>
                                      </p:cBhvr>
                                    </p:animEffect>
                                    <p:set>
                                      <p:cBhvr>
                                        <p:cTn id="23" dur="1" fill="hold">
                                          <p:stCondLst>
                                            <p:cond delay="1999"/>
                                          </p:stCondLst>
                                        </p:cTn>
                                        <p:tgtEl>
                                          <p:spTgt spid="36867">
                                            <p:bg/>
                                          </p:spTgt>
                                        </p:tgtEl>
                                        <p:attrNameLst>
                                          <p:attrName>style.visibility</p:attrName>
                                        </p:attrNameLst>
                                      </p:cBhvr>
                                      <p:to>
                                        <p:strVal val="hidden"/>
                                      </p:to>
                                    </p:set>
                                  </p:childTnLst>
                                </p:cTn>
                              </p:par>
                              <p:par>
                                <p:cTn id="24" presetID="53" presetClass="entr" presetSubtype="0"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p:cTn id="26" dur="500" fill="hold"/>
                                        <p:tgtEl>
                                          <p:spTgt spid="5"/>
                                        </p:tgtEl>
                                        <p:attrNameLst>
                                          <p:attrName>ppt_w</p:attrName>
                                        </p:attrNameLst>
                                      </p:cBhvr>
                                      <p:tavLst>
                                        <p:tav tm="0">
                                          <p:val>
                                            <p:fltVal val="0"/>
                                          </p:val>
                                        </p:tav>
                                        <p:tav tm="100000">
                                          <p:val>
                                            <p:strVal val="#ppt_w"/>
                                          </p:val>
                                        </p:tav>
                                      </p:tavLst>
                                    </p:anim>
                                    <p:anim calcmode="lin" valueType="num">
                                      <p:cBhvr>
                                        <p:cTn id="27" dur="500" fill="hold"/>
                                        <p:tgtEl>
                                          <p:spTgt spid="5"/>
                                        </p:tgtEl>
                                        <p:attrNameLst>
                                          <p:attrName>ppt_h</p:attrName>
                                        </p:attrNameLst>
                                      </p:cBhvr>
                                      <p:tavLst>
                                        <p:tav tm="0">
                                          <p:val>
                                            <p:fltVal val="0"/>
                                          </p:val>
                                        </p:tav>
                                        <p:tav tm="100000">
                                          <p:val>
                                            <p:strVal val="#ppt_h"/>
                                          </p:val>
                                        </p:tav>
                                      </p:tavLst>
                                    </p:anim>
                                    <p:animEffect transition="in" filter="fade">
                                      <p:cBhvr>
                                        <p:cTn id="28" dur="5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1" nodeType="clickEffect">
                                  <p:stCondLst>
                                    <p:cond delay="0"/>
                                  </p:stCondLst>
                                  <p:childTnLst>
                                    <p:animEffect transition="out" filter="fade">
                                      <p:cBhvr>
                                        <p:cTn id="32" dur="2000"/>
                                        <p:tgtEl>
                                          <p:spTgt spid="5"/>
                                        </p:tgtEl>
                                      </p:cBhvr>
                                    </p:animEffect>
                                    <p:set>
                                      <p:cBhvr>
                                        <p:cTn id="33" dur="1" fill="hold">
                                          <p:stCondLst>
                                            <p:cond delay="1999"/>
                                          </p:stCondLst>
                                        </p:cTn>
                                        <p:tgtEl>
                                          <p:spTgt spid="5"/>
                                        </p:tgtEl>
                                        <p:attrNameLst>
                                          <p:attrName>style.visibility</p:attrName>
                                        </p:attrNameLst>
                                      </p:cBhvr>
                                      <p:to>
                                        <p:strVal val="hidden"/>
                                      </p:to>
                                    </p:set>
                                  </p:childTnLst>
                                </p:cTn>
                              </p:par>
                              <p:par>
                                <p:cTn id="34" presetID="53" presetClass="entr" presetSubtype="0" fill="hold" grpId="0" nodeType="with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p:cTn id="36" dur="500" fill="hold"/>
                                        <p:tgtEl>
                                          <p:spTgt spid="7"/>
                                        </p:tgtEl>
                                        <p:attrNameLst>
                                          <p:attrName>ppt_w</p:attrName>
                                        </p:attrNameLst>
                                      </p:cBhvr>
                                      <p:tavLst>
                                        <p:tav tm="0">
                                          <p:val>
                                            <p:fltVal val="0"/>
                                          </p:val>
                                        </p:tav>
                                        <p:tav tm="100000">
                                          <p:val>
                                            <p:strVal val="#ppt_w"/>
                                          </p:val>
                                        </p:tav>
                                      </p:tavLst>
                                    </p:anim>
                                    <p:anim calcmode="lin" valueType="num">
                                      <p:cBhvr>
                                        <p:cTn id="37" dur="500" fill="hold"/>
                                        <p:tgtEl>
                                          <p:spTgt spid="7"/>
                                        </p:tgtEl>
                                        <p:attrNameLst>
                                          <p:attrName>ppt_h</p:attrName>
                                        </p:attrNameLst>
                                      </p:cBhvr>
                                      <p:tavLst>
                                        <p:tav tm="0">
                                          <p:val>
                                            <p:fltVal val="0"/>
                                          </p:val>
                                        </p:tav>
                                        <p:tav tm="100000">
                                          <p:val>
                                            <p:strVal val="#ppt_h"/>
                                          </p:val>
                                        </p:tav>
                                      </p:tavLst>
                                    </p:anim>
                                    <p:animEffect transition="in" filter="fade">
                                      <p:cBhvr>
                                        <p:cTn id="3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nimBg="1"/>
      <p:bldP spid="36867" grpId="1" build="p" animBg="1"/>
      <p:bldP spid="5" grpId="0" animBg="1"/>
      <p:bldP spid="5" grpId="1" animBg="1"/>
      <p:bldP spid="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74675" y="228600"/>
            <a:ext cx="8001000" cy="1066800"/>
          </a:xfrm>
        </p:spPr>
        <p:txBody>
          <a:bodyPr/>
          <a:lstStyle/>
          <a:p>
            <a:r>
              <a:rPr lang="en-US" sz="4000" dirty="0" smtClean="0"/>
              <a:t>Disbursement from Registry</a:t>
            </a:r>
            <a:endParaRPr lang="en-US" sz="4000" dirty="0"/>
          </a:p>
        </p:txBody>
      </p:sp>
      <p:sp>
        <p:nvSpPr>
          <p:cNvPr id="38915" name="Rectangle 3"/>
          <p:cNvSpPr>
            <a:spLocks noGrp="1" noChangeArrowheads="1"/>
          </p:cNvSpPr>
          <p:nvPr>
            <p:ph idx="1"/>
          </p:nvPr>
        </p:nvSpPr>
        <p:spPr>
          <a:xfrm>
            <a:off x="381000" y="1905000"/>
            <a:ext cx="8077200" cy="4149725"/>
          </a:xfrm>
          <a:solidFill>
            <a:srgbClr val="FFFFFF">
              <a:alpha val="50000"/>
            </a:srgbClr>
          </a:solidFill>
          <a:ln w="25400">
            <a:noFill/>
          </a:ln>
        </p:spPr>
        <p:txBody>
          <a:bodyPr lIns="274320" tIns="274320"/>
          <a:lstStyle/>
          <a:p>
            <a:pPr>
              <a:spcAft>
                <a:spcPts val="600"/>
              </a:spcAft>
            </a:pPr>
            <a:r>
              <a:rPr lang="en-US" sz="2800" dirty="0" smtClean="0">
                <a:latin typeface="+mj-lt"/>
              </a:rPr>
              <a:t>Trial Court may disburse funds from registry where </a:t>
            </a:r>
            <a:r>
              <a:rPr lang="en-US" sz="2800" b="1" dirty="0" smtClean="0">
                <a:latin typeface="+mj-lt"/>
              </a:rPr>
              <a:t>actual danger of loss </a:t>
            </a:r>
            <a:r>
              <a:rPr lang="en-US" sz="2800" dirty="0" smtClean="0">
                <a:latin typeface="+mj-lt"/>
              </a:rPr>
              <a:t>of the premises or other personal hardship resulting from the loss of rental income.</a:t>
            </a:r>
          </a:p>
          <a:p>
            <a:r>
              <a:rPr lang="en-US" sz="2800" dirty="0" smtClean="0">
                <a:latin typeface="+mj-lt"/>
              </a:rPr>
              <a:t>If </a:t>
            </a:r>
            <a:r>
              <a:rPr lang="en-US" sz="2800" dirty="0">
                <a:latin typeface="+mj-lt"/>
              </a:rPr>
              <a:t>there is an issue regarding entitlement to the Court Registry, the Judge may set this for a later trial. </a:t>
            </a:r>
          </a:p>
        </p:txBody>
      </p:sp>
      <p:sp>
        <p:nvSpPr>
          <p:cNvPr id="4" name="Slide Number Placeholder 5"/>
          <p:cNvSpPr>
            <a:spLocks noGrp="1"/>
          </p:cNvSpPr>
          <p:nvPr>
            <p:ph type="sldNum" sz="quarter" idx="12"/>
          </p:nvPr>
        </p:nvSpPr>
        <p:spPr/>
        <p:txBody>
          <a:bodyPr/>
          <a:lstStyle/>
          <a:p>
            <a:fld id="{8840C0CB-9103-42ED-A943-B4FE2DD0CADB}" type="slidenum">
              <a:rPr lang="en-US">
                <a:solidFill>
                  <a:srgbClr val="000000"/>
                </a:solidFill>
              </a:rPr>
              <a:pPr/>
              <a:t>33</a:t>
            </a:fld>
            <a:endParaRPr lang="en-US">
              <a:solidFill>
                <a:srgbClr val="000000"/>
              </a:solidFill>
            </a:endParaRPr>
          </a:p>
        </p:txBody>
      </p:sp>
    </p:spTree>
    <p:extLst>
      <p:ext uri="{BB962C8B-B14F-4D97-AF65-F5344CB8AC3E}">
        <p14:creationId xmlns:p14="http://schemas.microsoft.com/office/powerpoint/2010/main" xmlns="" val="192029085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8915">
                                            <p:bg/>
                                          </p:spTgt>
                                        </p:tgtEl>
                                        <p:attrNameLst>
                                          <p:attrName>style.visibility</p:attrName>
                                        </p:attrNameLst>
                                      </p:cBhvr>
                                      <p:to>
                                        <p:strVal val="visible"/>
                                      </p:to>
                                    </p:set>
                                    <p:animEffect transition="in" filter="fade">
                                      <p:cBhvr>
                                        <p:cTn id="7" dur="500"/>
                                        <p:tgtEl>
                                          <p:spTgt spid="38915">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8915">
                                            <p:txEl>
                                              <p:pRg st="0" end="0"/>
                                            </p:txEl>
                                          </p:spTgt>
                                        </p:tgtEl>
                                        <p:attrNameLst>
                                          <p:attrName>style.visibility</p:attrName>
                                        </p:attrNameLst>
                                      </p:cBhvr>
                                      <p:to>
                                        <p:strVal val="visible"/>
                                      </p:to>
                                    </p:set>
                                    <p:animEffect transition="in" filter="fade">
                                      <p:cBhvr>
                                        <p:cTn id="11" dur="500"/>
                                        <p:tgtEl>
                                          <p:spTgt spid="38915">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8915">
                                            <p:txEl>
                                              <p:pRg st="1" end="1"/>
                                            </p:txEl>
                                          </p:spTgt>
                                        </p:tgtEl>
                                        <p:attrNameLst>
                                          <p:attrName>style.visibility</p:attrName>
                                        </p:attrNameLst>
                                      </p:cBhvr>
                                      <p:to>
                                        <p:strVal val="visible"/>
                                      </p:to>
                                    </p:set>
                                    <p:animEffect transition="in" filter="fade">
                                      <p:cBhvr>
                                        <p:cTn id="15" dur="500"/>
                                        <p:tgtEl>
                                          <p:spTgt spid="389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p:txBody>
          <a:bodyPr/>
          <a:lstStyle/>
          <a:p>
            <a:pPr eaLnBrk="1" hangingPunct="1"/>
            <a:r>
              <a:rPr lang="en-US" smtClean="0"/>
              <a:t>Security Deposit</a:t>
            </a:r>
          </a:p>
        </p:txBody>
      </p:sp>
      <p:sp>
        <p:nvSpPr>
          <p:cNvPr id="28677" name="Rectangle 3"/>
          <p:cNvSpPr>
            <a:spLocks noGrp="1" noChangeArrowheads="1"/>
          </p:cNvSpPr>
          <p:nvPr>
            <p:ph idx="1"/>
          </p:nvPr>
        </p:nvSpPr>
        <p:spPr>
          <a:xfrm>
            <a:off x="566738" y="1752600"/>
            <a:ext cx="8001000" cy="4419600"/>
          </a:xfrm>
          <a:solidFill>
            <a:srgbClr val="FFFFFF">
              <a:alpha val="50000"/>
            </a:srgbClr>
          </a:solidFill>
        </p:spPr>
        <p:txBody>
          <a:bodyPr/>
          <a:lstStyle/>
          <a:p>
            <a:pPr eaLnBrk="1" hangingPunct="1"/>
            <a:r>
              <a:rPr lang="en-US" dirty="0" smtClean="0"/>
              <a:t>Tenant’s </a:t>
            </a:r>
            <a:r>
              <a:rPr lang="en-US" dirty="0" smtClean="0"/>
              <a:t>Address</a:t>
            </a:r>
            <a:endParaRPr lang="en-US" dirty="0" smtClean="0"/>
          </a:p>
          <a:p>
            <a:pPr eaLnBrk="1" hangingPunct="1"/>
            <a:r>
              <a:rPr lang="en-US" dirty="0" smtClean="0"/>
              <a:t>Landlord’s </a:t>
            </a:r>
            <a:r>
              <a:rPr lang="en-US" dirty="0" smtClean="0"/>
              <a:t>Notice of Intent to Claim Security Deposit</a:t>
            </a:r>
            <a:endParaRPr lang="en-US" dirty="0" smtClean="0"/>
          </a:p>
          <a:p>
            <a:pPr lvl="1" eaLnBrk="1" hangingPunct="1"/>
            <a:r>
              <a:rPr lang="en-US" dirty="0" smtClean="0"/>
              <a:t>Delivery</a:t>
            </a:r>
          </a:p>
          <a:p>
            <a:pPr lvl="1" eaLnBrk="1" hangingPunct="1"/>
            <a:r>
              <a:rPr lang="en-US" dirty="0" smtClean="0"/>
              <a:t>Specificity</a:t>
            </a:r>
          </a:p>
          <a:p>
            <a:pPr lvl="1" eaLnBrk="1" hangingPunct="1"/>
            <a:r>
              <a:rPr lang="en-US" dirty="0" smtClean="0"/>
              <a:t>Time</a:t>
            </a:r>
          </a:p>
          <a:p>
            <a:pPr eaLnBrk="1" hangingPunct="1"/>
            <a:r>
              <a:rPr lang="en-US" dirty="0" smtClean="0"/>
              <a:t>Effect of Failing to </a:t>
            </a:r>
            <a:r>
              <a:rPr lang="en-US" dirty="0" smtClean="0"/>
              <a:t>Provide Notice</a:t>
            </a:r>
            <a:endParaRPr lang="en-US" dirty="0" smtClean="0"/>
          </a:p>
          <a:p>
            <a:pPr lvl="1"/>
            <a:r>
              <a:rPr lang="en-US" dirty="0" smtClean="0"/>
              <a:t>Waiver of claim</a:t>
            </a:r>
          </a:p>
          <a:p>
            <a:pPr lvl="1"/>
            <a:r>
              <a:rPr lang="en-US" dirty="0" smtClean="0"/>
              <a:t>Availability of Damages</a:t>
            </a:r>
            <a:r>
              <a:rPr lang="en-US" dirty="0" smtClean="0"/>
              <a:t/>
            </a:r>
            <a:br>
              <a:rPr lang="en-US" dirty="0" smtClean="0"/>
            </a:br>
            <a:endParaRPr lang="en-US" dirty="0" smtClean="0"/>
          </a:p>
        </p:txBody>
      </p:sp>
      <p:sp>
        <p:nvSpPr>
          <p:cNvPr id="28674" name="Slide Number Placeholder 5"/>
          <p:cNvSpPr>
            <a:spLocks noGrp="1"/>
          </p:cNvSpPr>
          <p:nvPr>
            <p:ph type="sldNum" sz="quarter" idx="12"/>
          </p:nvPr>
        </p:nvSpPr>
        <p:spPr>
          <a:noFill/>
        </p:spPr>
        <p:txBody>
          <a:bodyPr/>
          <a:lstStyle/>
          <a:p>
            <a:fld id="{0DDD09DA-1518-4548-BA35-CD71F6B35CF7}" type="slidenum">
              <a:rPr lang="en-US" smtClean="0"/>
              <a:pPr/>
              <a:t>34</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8677">
                                            <p:bg/>
                                          </p:spTgt>
                                        </p:tgtEl>
                                        <p:attrNameLst>
                                          <p:attrName>style.visibility</p:attrName>
                                        </p:attrNameLst>
                                      </p:cBhvr>
                                      <p:to>
                                        <p:strVal val="visible"/>
                                      </p:to>
                                    </p:set>
                                    <p:animEffect transition="in" filter="fade">
                                      <p:cBhvr>
                                        <p:cTn id="7" dur="500"/>
                                        <p:tgtEl>
                                          <p:spTgt spid="28677">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8677">
                                            <p:txEl>
                                              <p:pRg st="0" end="0"/>
                                            </p:txEl>
                                          </p:spTgt>
                                        </p:tgtEl>
                                        <p:attrNameLst>
                                          <p:attrName>style.visibility</p:attrName>
                                        </p:attrNameLst>
                                      </p:cBhvr>
                                      <p:to>
                                        <p:strVal val="visible"/>
                                      </p:to>
                                    </p:set>
                                    <p:animEffect transition="in" filter="fade">
                                      <p:cBhvr>
                                        <p:cTn id="11" dur="500"/>
                                        <p:tgtEl>
                                          <p:spTgt spid="28677">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8677">
                                            <p:txEl>
                                              <p:pRg st="1" end="1"/>
                                            </p:txEl>
                                          </p:spTgt>
                                        </p:tgtEl>
                                        <p:attrNameLst>
                                          <p:attrName>style.visibility</p:attrName>
                                        </p:attrNameLst>
                                      </p:cBhvr>
                                      <p:to>
                                        <p:strVal val="visible"/>
                                      </p:to>
                                    </p:set>
                                    <p:animEffect transition="in" filter="fade">
                                      <p:cBhvr>
                                        <p:cTn id="15" dur="500"/>
                                        <p:tgtEl>
                                          <p:spTgt spid="28677">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8677">
                                            <p:txEl>
                                              <p:pRg st="2" end="2"/>
                                            </p:txEl>
                                          </p:spTgt>
                                        </p:tgtEl>
                                        <p:attrNameLst>
                                          <p:attrName>style.visibility</p:attrName>
                                        </p:attrNameLst>
                                      </p:cBhvr>
                                      <p:to>
                                        <p:strVal val="visible"/>
                                      </p:to>
                                    </p:set>
                                    <p:animEffect transition="in" filter="fade">
                                      <p:cBhvr>
                                        <p:cTn id="19" dur="500"/>
                                        <p:tgtEl>
                                          <p:spTgt spid="28677">
                                            <p:txEl>
                                              <p:pRg st="2" end="2"/>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28677">
                                            <p:txEl>
                                              <p:pRg st="3" end="3"/>
                                            </p:txEl>
                                          </p:spTgt>
                                        </p:tgtEl>
                                        <p:attrNameLst>
                                          <p:attrName>style.visibility</p:attrName>
                                        </p:attrNameLst>
                                      </p:cBhvr>
                                      <p:to>
                                        <p:strVal val="visible"/>
                                      </p:to>
                                    </p:set>
                                    <p:animEffect transition="in" filter="fade">
                                      <p:cBhvr>
                                        <p:cTn id="23" dur="500"/>
                                        <p:tgtEl>
                                          <p:spTgt spid="28677">
                                            <p:txEl>
                                              <p:pRg st="3" end="3"/>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28677">
                                            <p:txEl>
                                              <p:pRg st="4" end="4"/>
                                            </p:txEl>
                                          </p:spTgt>
                                        </p:tgtEl>
                                        <p:attrNameLst>
                                          <p:attrName>style.visibility</p:attrName>
                                        </p:attrNameLst>
                                      </p:cBhvr>
                                      <p:to>
                                        <p:strVal val="visible"/>
                                      </p:to>
                                    </p:set>
                                    <p:animEffect transition="in" filter="fade">
                                      <p:cBhvr>
                                        <p:cTn id="27" dur="500"/>
                                        <p:tgtEl>
                                          <p:spTgt spid="28677">
                                            <p:txEl>
                                              <p:pRg st="4" end="4"/>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28677">
                                            <p:txEl>
                                              <p:pRg st="5" end="5"/>
                                            </p:txEl>
                                          </p:spTgt>
                                        </p:tgtEl>
                                        <p:attrNameLst>
                                          <p:attrName>style.visibility</p:attrName>
                                        </p:attrNameLst>
                                      </p:cBhvr>
                                      <p:to>
                                        <p:strVal val="visible"/>
                                      </p:to>
                                    </p:set>
                                    <p:animEffect transition="in" filter="fade">
                                      <p:cBhvr>
                                        <p:cTn id="31" dur="500"/>
                                        <p:tgtEl>
                                          <p:spTgt spid="28677">
                                            <p:txEl>
                                              <p:pRg st="5" end="5"/>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8677">
                                            <p:txEl>
                                              <p:pRg st="6" end="6"/>
                                            </p:txEl>
                                          </p:spTgt>
                                        </p:tgtEl>
                                        <p:attrNameLst>
                                          <p:attrName>style.visibility</p:attrName>
                                        </p:attrNameLst>
                                      </p:cBhvr>
                                      <p:to>
                                        <p:strVal val="visible"/>
                                      </p:to>
                                    </p:set>
                                    <p:animEffect transition="in" filter="fade">
                                      <p:cBhvr>
                                        <p:cTn id="34" dur="500"/>
                                        <p:tgtEl>
                                          <p:spTgt spid="28677">
                                            <p:txEl>
                                              <p:pRg st="6" end="6"/>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8677">
                                            <p:txEl>
                                              <p:pRg st="7" end="7"/>
                                            </p:txEl>
                                          </p:spTgt>
                                        </p:tgtEl>
                                        <p:attrNameLst>
                                          <p:attrName>style.visibility</p:attrName>
                                        </p:attrNameLst>
                                      </p:cBhvr>
                                      <p:to>
                                        <p:strVal val="visible"/>
                                      </p:to>
                                    </p:set>
                                    <p:animEffect transition="in" filter="fade">
                                      <p:cBhvr>
                                        <p:cTn id="37" dur="500"/>
                                        <p:tgtEl>
                                          <p:spTgt spid="2867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7" grpId="0" build="p"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p:txBody>
          <a:bodyPr/>
          <a:lstStyle/>
          <a:p>
            <a:pPr eaLnBrk="1" hangingPunct="1"/>
            <a:r>
              <a:rPr lang="en-US" dirty="0" smtClean="0">
                <a:solidFill>
                  <a:schemeClr val="tx1"/>
                </a:solidFill>
              </a:rPr>
              <a:t>Eviction Damages</a:t>
            </a:r>
          </a:p>
        </p:txBody>
      </p:sp>
      <p:sp>
        <p:nvSpPr>
          <p:cNvPr id="29700" name="Rectangle 3"/>
          <p:cNvSpPr>
            <a:spLocks noGrp="1" noChangeArrowheads="1"/>
          </p:cNvSpPr>
          <p:nvPr>
            <p:ph idx="1"/>
          </p:nvPr>
        </p:nvSpPr>
        <p:spPr>
          <a:xfrm>
            <a:off x="685800" y="1752600"/>
            <a:ext cx="8229600" cy="3733800"/>
          </a:xfrm>
          <a:solidFill>
            <a:srgbClr val="FFFFFF">
              <a:alpha val="50000"/>
            </a:srgbClr>
          </a:solidFill>
        </p:spPr>
        <p:txBody>
          <a:bodyPr/>
          <a:lstStyle/>
          <a:p>
            <a:pPr eaLnBrk="1" hangingPunct="1"/>
            <a:r>
              <a:rPr lang="en-US" dirty="0" smtClean="0"/>
              <a:t>Accrued Rent</a:t>
            </a:r>
          </a:p>
          <a:p>
            <a:pPr lvl="1" eaLnBrk="1" hangingPunct="1"/>
            <a:r>
              <a:rPr lang="en-US" dirty="0" smtClean="0"/>
              <a:t>Lost Rental Income</a:t>
            </a:r>
          </a:p>
          <a:p>
            <a:pPr lvl="1" eaLnBrk="1" hangingPunct="1"/>
            <a:r>
              <a:rPr lang="en-US" dirty="0" smtClean="0"/>
              <a:t>Late Charges</a:t>
            </a:r>
          </a:p>
          <a:p>
            <a:pPr eaLnBrk="1" hangingPunct="1"/>
            <a:r>
              <a:rPr lang="en-US" dirty="0" smtClean="0"/>
              <a:t>Damages to Premises</a:t>
            </a:r>
          </a:p>
          <a:p>
            <a:pPr lvl="1" eaLnBrk="1" hangingPunct="1"/>
            <a:r>
              <a:rPr lang="en-US" dirty="0" smtClean="0"/>
              <a:t>Cost to Repair</a:t>
            </a:r>
          </a:p>
          <a:p>
            <a:pPr lvl="1" eaLnBrk="1" hangingPunct="1"/>
            <a:r>
              <a:rPr lang="en-US" dirty="0" smtClean="0"/>
              <a:t>Replacement Costs</a:t>
            </a:r>
          </a:p>
          <a:p>
            <a:pPr eaLnBrk="1" hangingPunct="1"/>
            <a:r>
              <a:rPr lang="en-US" dirty="0" smtClean="0"/>
              <a:t>Court Costs</a:t>
            </a:r>
          </a:p>
          <a:p>
            <a:pPr eaLnBrk="1" hangingPunct="1">
              <a:buFontTx/>
              <a:buNone/>
            </a:pPr>
            <a:endParaRPr lang="en-US" dirty="0" smtClean="0">
              <a:solidFill>
                <a:schemeClr val="bg1"/>
              </a:solidFill>
            </a:endParaRPr>
          </a:p>
        </p:txBody>
      </p:sp>
      <p:sp>
        <p:nvSpPr>
          <p:cNvPr id="29698" name="Slide Number Placeholder 5"/>
          <p:cNvSpPr>
            <a:spLocks noGrp="1"/>
          </p:cNvSpPr>
          <p:nvPr>
            <p:ph type="sldNum" sz="quarter" idx="12"/>
          </p:nvPr>
        </p:nvSpPr>
        <p:spPr>
          <a:noFill/>
        </p:spPr>
        <p:txBody>
          <a:bodyPr/>
          <a:lstStyle/>
          <a:p>
            <a:fld id="{8CEFE701-CEBC-46B3-B76C-44B19EB5AFA8}" type="slidenum">
              <a:rPr lang="en-US" smtClean="0"/>
              <a:pPr/>
              <a:t>35</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9700">
                                            <p:bg/>
                                          </p:spTgt>
                                        </p:tgtEl>
                                        <p:attrNameLst>
                                          <p:attrName>style.visibility</p:attrName>
                                        </p:attrNameLst>
                                      </p:cBhvr>
                                      <p:to>
                                        <p:strVal val="visible"/>
                                      </p:to>
                                    </p:set>
                                    <p:animEffect transition="in" filter="fade">
                                      <p:cBhvr>
                                        <p:cTn id="7" dur="500"/>
                                        <p:tgtEl>
                                          <p:spTgt spid="29700">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9700">
                                            <p:txEl>
                                              <p:pRg st="0" end="0"/>
                                            </p:txEl>
                                          </p:spTgt>
                                        </p:tgtEl>
                                        <p:attrNameLst>
                                          <p:attrName>style.visibility</p:attrName>
                                        </p:attrNameLst>
                                      </p:cBhvr>
                                      <p:to>
                                        <p:strVal val="visible"/>
                                      </p:to>
                                    </p:set>
                                    <p:animEffect transition="in" filter="fade">
                                      <p:cBhvr>
                                        <p:cTn id="11" dur="500"/>
                                        <p:tgtEl>
                                          <p:spTgt spid="29700">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9700">
                                            <p:txEl>
                                              <p:pRg st="1" end="1"/>
                                            </p:txEl>
                                          </p:spTgt>
                                        </p:tgtEl>
                                        <p:attrNameLst>
                                          <p:attrName>style.visibility</p:attrName>
                                        </p:attrNameLst>
                                      </p:cBhvr>
                                      <p:to>
                                        <p:strVal val="visible"/>
                                      </p:to>
                                    </p:set>
                                    <p:animEffect transition="in" filter="fade">
                                      <p:cBhvr>
                                        <p:cTn id="15" dur="500"/>
                                        <p:tgtEl>
                                          <p:spTgt spid="29700">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9700">
                                            <p:txEl>
                                              <p:pRg st="2" end="2"/>
                                            </p:txEl>
                                          </p:spTgt>
                                        </p:tgtEl>
                                        <p:attrNameLst>
                                          <p:attrName>style.visibility</p:attrName>
                                        </p:attrNameLst>
                                      </p:cBhvr>
                                      <p:to>
                                        <p:strVal val="visible"/>
                                      </p:to>
                                    </p:set>
                                    <p:animEffect transition="in" filter="fade">
                                      <p:cBhvr>
                                        <p:cTn id="19" dur="500"/>
                                        <p:tgtEl>
                                          <p:spTgt spid="29700">
                                            <p:txEl>
                                              <p:pRg st="2" end="2"/>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29700">
                                            <p:txEl>
                                              <p:pRg st="3" end="3"/>
                                            </p:txEl>
                                          </p:spTgt>
                                        </p:tgtEl>
                                        <p:attrNameLst>
                                          <p:attrName>style.visibility</p:attrName>
                                        </p:attrNameLst>
                                      </p:cBhvr>
                                      <p:to>
                                        <p:strVal val="visible"/>
                                      </p:to>
                                    </p:set>
                                    <p:animEffect transition="in" filter="fade">
                                      <p:cBhvr>
                                        <p:cTn id="23" dur="500"/>
                                        <p:tgtEl>
                                          <p:spTgt spid="29700">
                                            <p:txEl>
                                              <p:pRg st="3" end="3"/>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29700">
                                            <p:txEl>
                                              <p:pRg st="4" end="4"/>
                                            </p:txEl>
                                          </p:spTgt>
                                        </p:tgtEl>
                                        <p:attrNameLst>
                                          <p:attrName>style.visibility</p:attrName>
                                        </p:attrNameLst>
                                      </p:cBhvr>
                                      <p:to>
                                        <p:strVal val="visible"/>
                                      </p:to>
                                    </p:set>
                                    <p:animEffect transition="in" filter="fade">
                                      <p:cBhvr>
                                        <p:cTn id="27" dur="500"/>
                                        <p:tgtEl>
                                          <p:spTgt spid="29700">
                                            <p:txEl>
                                              <p:pRg st="4" end="4"/>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29700">
                                            <p:txEl>
                                              <p:pRg st="5" end="5"/>
                                            </p:txEl>
                                          </p:spTgt>
                                        </p:tgtEl>
                                        <p:attrNameLst>
                                          <p:attrName>style.visibility</p:attrName>
                                        </p:attrNameLst>
                                      </p:cBhvr>
                                      <p:to>
                                        <p:strVal val="visible"/>
                                      </p:to>
                                    </p:set>
                                    <p:animEffect transition="in" filter="fade">
                                      <p:cBhvr>
                                        <p:cTn id="31" dur="500"/>
                                        <p:tgtEl>
                                          <p:spTgt spid="29700">
                                            <p:txEl>
                                              <p:pRg st="5" end="5"/>
                                            </p:tx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29700">
                                            <p:txEl>
                                              <p:pRg st="6" end="6"/>
                                            </p:txEl>
                                          </p:spTgt>
                                        </p:tgtEl>
                                        <p:attrNameLst>
                                          <p:attrName>style.visibility</p:attrName>
                                        </p:attrNameLst>
                                      </p:cBhvr>
                                      <p:to>
                                        <p:strVal val="visible"/>
                                      </p:to>
                                    </p:set>
                                    <p:animEffect transition="in" filter="fade">
                                      <p:cBhvr>
                                        <p:cTn id="35" dur="500"/>
                                        <p:tgtEl>
                                          <p:spTgt spid="2970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build="p"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Attorney’s Fees</a:t>
            </a:r>
            <a:endParaRPr lang="en-US" dirty="0"/>
          </a:p>
        </p:txBody>
      </p:sp>
      <p:sp>
        <p:nvSpPr>
          <p:cNvPr id="3" name="Content Placeholder 2"/>
          <p:cNvSpPr>
            <a:spLocks noGrp="1"/>
          </p:cNvSpPr>
          <p:nvPr>
            <p:ph idx="1"/>
          </p:nvPr>
        </p:nvSpPr>
        <p:spPr>
          <a:xfrm>
            <a:off x="566738" y="1752600"/>
            <a:ext cx="8001000" cy="4191000"/>
          </a:xfrm>
          <a:solidFill>
            <a:schemeClr val="bg1">
              <a:alpha val="50000"/>
            </a:schemeClr>
          </a:solidFill>
          <a:ln w="25400">
            <a:noFill/>
          </a:ln>
        </p:spPr>
        <p:txBody>
          <a:bodyPr/>
          <a:lstStyle/>
          <a:p>
            <a:r>
              <a:rPr lang="en-US" dirty="0" smtClean="0"/>
              <a:t>Determination of Prevailing Party</a:t>
            </a:r>
          </a:p>
          <a:p>
            <a:pPr lvl="1"/>
            <a:r>
              <a:rPr lang="en-US" dirty="0" smtClean="0"/>
              <a:t>Eviction and Security Deposit</a:t>
            </a:r>
          </a:p>
          <a:p>
            <a:pPr lvl="1"/>
            <a:r>
              <a:rPr lang="en-US" dirty="0" smtClean="0"/>
              <a:t>Intertwined or Separate Claims</a:t>
            </a:r>
          </a:p>
          <a:p>
            <a:pPr lvl="1"/>
            <a:r>
              <a:rPr lang="en-US" dirty="0" smtClean="0"/>
              <a:t>Potential Set-Off of Attorney’s Fees</a:t>
            </a:r>
          </a:p>
          <a:p>
            <a:r>
              <a:rPr lang="en-US" dirty="0" smtClean="0"/>
              <a:t>Calculation of Rates, Hours</a:t>
            </a:r>
          </a:p>
          <a:p>
            <a:pPr lvl="1"/>
            <a:r>
              <a:rPr lang="en-US" dirty="0" smtClean="0"/>
              <a:t>Expert Testimony</a:t>
            </a:r>
          </a:p>
          <a:p>
            <a:r>
              <a:rPr lang="en-US" dirty="0" smtClean="0"/>
              <a:t>Multiplier</a:t>
            </a:r>
          </a:p>
          <a:p>
            <a:pPr lvl="1"/>
            <a:r>
              <a:rPr lang="en-US" dirty="0" smtClean="0"/>
              <a:t>Necessary to Obtain Effective Counsel</a:t>
            </a:r>
          </a:p>
          <a:p>
            <a:pPr lvl="1"/>
            <a:endParaRPr lang="en-US" dirty="0"/>
          </a:p>
        </p:txBody>
      </p:sp>
      <p:sp>
        <p:nvSpPr>
          <p:cNvPr id="4" name="Slide Number Placeholder 3"/>
          <p:cNvSpPr>
            <a:spLocks noGrp="1"/>
          </p:cNvSpPr>
          <p:nvPr>
            <p:ph type="sldNum" sz="quarter" idx="12"/>
          </p:nvPr>
        </p:nvSpPr>
        <p:spPr/>
        <p:txBody>
          <a:bodyPr/>
          <a:lstStyle/>
          <a:p>
            <a:fld id="{BCFC03F6-FA99-49DA-A11B-89F8E82FA9A6}" type="slidenum">
              <a:rPr lang="en-US" smtClean="0"/>
              <a:pPr/>
              <a:t>36</a:t>
            </a:fld>
            <a:endParaRPr lang="en-US"/>
          </a:p>
        </p:txBody>
      </p:sp>
    </p:spTree>
    <p:extLst>
      <p:ext uri="{BB962C8B-B14F-4D97-AF65-F5344CB8AC3E}">
        <p14:creationId xmlns:p14="http://schemas.microsoft.com/office/powerpoint/2010/main" xmlns="" val="56625226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500"/>
                                        <p:tgtEl>
                                          <p:spTgt spid="3">
                                            <p:txEl>
                                              <p:pRg st="5" end="5"/>
                                            </p:txEl>
                                          </p:spTgt>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2"/>
          <p:cNvSpPr>
            <a:spLocks noGrp="1" noChangeArrowheads="1"/>
          </p:cNvSpPr>
          <p:nvPr>
            <p:ph idx="1"/>
          </p:nvPr>
        </p:nvSpPr>
        <p:spPr>
          <a:xfrm>
            <a:off x="1828800" y="1981200"/>
            <a:ext cx="5029200" cy="1827213"/>
          </a:xfrm>
          <a:solidFill>
            <a:schemeClr val="bg1">
              <a:alpha val="50195"/>
            </a:schemeClr>
          </a:solidFill>
        </p:spPr>
        <p:txBody>
          <a:bodyPr>
            <a:normAutofit fontScale="92500" lnSpcReduction="20000"/>
          </a:bodyPr>
          <a:lstStyle/>
          <a:p>
            <a:pPr algn="ctr" eaLnBrk="1" hangingPunct="1">
              <a:lnSpc>
                <a:spcPct val="90000"/>
              </a:lnSpc>
              <a:buFontTx/>
              <a:buNone/>
            </a:pPr>
            <a:r>
              <a:rPr lang="en-US" sz="3600" dirty="0" smtClean="0">
                <a:latin typeface="Poor Richard" pitchFamily="18" charset="0"/>
              </a:rPr>
              <a:t>Thank you for attending </a:t>
            </a:r>
          </a:p>
          <a:p>
            <a:pPr algn="ctr" eaLnBrk="1" hangingPunct="1">
              <a:lnSpc>
                <a:spcPct val="90000"/>
              </a:lnSpc>
              <a:buFontTx/>
              <a:buNone/>
            </a:pPr>
            <a:r>
              <a:rPr lang="en-US" sz="3600" dirty="0" smtClean="0">
                <a:latin typeface="Poor Richard" pitchFamily="18" charset="0"/>
              </a:rPr>
              <a:t>this presentation on </a:t>
            </a:r>
          </a:p>
          <a:p>
            <a:pPr algn="ctr" eaLnBrk="1" hangingPunct="1">
              <a:lnSpc>
                <a:spcPct val="90000"/>
              </a:lnSpc>
              <a:buFontTx/>
              <a:buNone/>
            </a:pPr>
            <a:r>
              <a:rPr lang="en-US" sz="3600" dirty="0" smtClean="0">
                <a:latin typeface="Poor Richard" pitchFamily="18" charset="0"/>
              </a:rPr>
              <a:t>Florida Residential </a:t>
            </a:r>
          </a:p>
          <a:p>
            <a:pPr algn="ctr" eaLnBrk="1" hangingPunct="1">
              <a:lnSpc>
                <a:spcPct val="90000"/>
              </a:lnSpc>
              <a:buFontTx/>
              <a:buNone/>
            </a:pPr>
            <a:r>
              <a:rPr lang="en-US" sz="3600" dirty="0" smtClean="0">
                <a:latin typeface="Poor Richard" pitchFamily="18" charset="0"/>
              </a:rPr>
              <a:t>Landlord-Tenant Law</a:t>
            </a:r>
          </a:p>
        </p:txBody>
      </p:sp>
      <p:sp>
        <p:nvSpPr>
          <p:cNvPr id="40962" name="Slide Number Placeholder 5"/>
          <p:cNvSpPr>
            <a:spLocks noGrp="1"/>
          </p:cNvSpPr>
          <p:nvPr>
            <p:ph type="sldNum" sz="quarter" idx="12"/>
          </p:nvPr>
        </p:nvSpPr>
        <p:spPr>
          <a:noFill/>
        </p:spPr>
        <p:txBody>
          <a:bodyPr/>
          <a:lstStyle/>
          <a:p>
            <a:fld id="{44A765B1-D588-43C2-8758-D78E9C41F121}" type="slidenum">
              <a:rPr lang="en-US" smtClean="0"/>
              <a:pPr/>
              <a:t>37</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2" name="Rectangle 4"/>
          <p:cNvSpPr>
            <a:spLocks noGrp="1" noChangeArrowheads="1"/>
          </p:cNvSpPr>
          <p:nvPr>
            <p:ph type="title"/>
          </p:nvPr>
        </p:nvSpPr>
        <p:spPr>
          <a:xfrm>
            <a:off x="574675" y="762000"/>
            <a:ext cx="8001000" cy="533400"/>
          </a:xfrm>
          <a:noFill/>
          <a:ln/>
        </p:spPr>
        <p:txBody>
          <a:bodyPr>
            <a:noAutofit/>
          </a:bodyPr>
          <a:lstStyle/>
          <a:p>
            <a:r>
              <a:rPr lang="en-US" sz="4000" dirty="0" smtClean="0"/>
              <a:t>Expediting Resolution</a:t>
            </a:r>
            <a:endParaRPr lang="en-US" sz="4000" dirty="0"/>
          </a:p>
        </p:txBody>
      </p:sp>
      <p:sp>
        <p:nvSpPr>
          <p:cNvPr id="7171" name="Rectangle 3"/>
          <p:cNvSpPr>
            <a:spLocks noGrp="1" noChangeArrowheads="1"/>
          </p:cNvSpPr>
          <p:nvPr>
            <p:ph idx="1"/>
          </p:nvPr>
        </p:nvSpPr>
        <p:spPr>
          <a:xfrm>
            <a:off x="609600" y="1905000"/>
            <a:ext cx="8229600" cy="4038600"/>
          </a:xfrm>
          <a:solidFill>
            <a:schemeClr val="bg1">
              <a:alpha val="50000"/>
            </a:schemeClr>
          </a:solidFill>
          <a:ln w="25400">
            <a:noFill/>
          </a:ln>
        </p:spPr>
        <p:txBody>
          <a:bodyPr lIns="182880" tIns="274320"/>
          <a:lstStyle/>
          <a:p>
            <a:pPr>
              <a:spcAft>
                <a:spcPts val="1200"/>
              </a:spcAft>
              <a:buFont typeface="Wingdings" panose="05000000000000000000" pitchFamily="2" charset="2"/>
              <a:buChar char="q"/>
            </a:pPr>
            <a:r>
              <a:rPr lang="en-US" sz="2600" b="1" dirty="0" smtClean="0"/>
              <a:t>10th </a:t>
            </a:r>
            <a:r>
              <a:rPr lang="en-US" sz="2600" b="1" dirty="0"/>
              <a:t>business day </a:t>
            </a:r>
            <a:r>
              <a:rPr lang="en-US" sz="2600" dirty="0"/>
              <a:t>after Tenant </a:t>
            </a:r>
            <a:r>
              <a:rPr lang="en-US" sz="2600" dirty="0" smtClean="0"/>
              <a:t>served </a:t>
            </a:r>
            <a:r>
              <a:rPr lang="en-US" sz="2600" dirty="0"/>
              <a:t>file should be brought to </a:t>
            </a:r>
            <a:r>
              <a:rPr lang="en-US" sz="2600" dirty="0" smtClean="0"/>
              <a:t>judge.</a:t>
            </a:r>
            <a:endParaRPr lang="en-US" sz="2600" dirty="0"/>
          </a:p>
          <a:p>
            <a:pPr>
              <a:buClr>
                <a:srgbClr val="CC0000"/>
              </a:buClr>
              <a:buFont typeface="Wingdings" panose="05000000000000000000" pitchFamily="2" charset="2"/>
              <a:buChar char="q"/>
            </a:pPr>
            <a:r>
              <a:rPr lang="en-US" sz="2600" dirty="0" smtClean="0"/>
              <a:t>Judge </a:t>
            </a:r>
            <a:r>
              <a:rPr lang="en-US" sz="2600" dirty="0"/>
              <a:t>should </a:t>
            </a:r>
            <a:r>
              <a:rPr lang="en-US" sz="2600" dirty="0" smtClean="0"/>
              <a:t>review </a:t>
            </a:r>
            <a:r>
              <a:rPr lang="en-US" sz="2600" dirty="0"/>
              <a:t>file to determine </a:t>
            </a:r>
            <a:r>
              <a:rPr lang="en-US" sz="2600" dirty="0" smtClean="0"/>
              <a:t>if the Court has jurisdiction and, if so, whether:</a:t>
            </a:r>
          </a:p>
          <a:p>
            <a:pPr lvl="1">
              <a:buClr>
                <a:srgbClr val="CC0000"/>
              </a:buClr>
            </a:pPr>
            <a:r>
              <a:rPr lang="en-US" sz="2400" dirty="0" smtClean="0">
                <a:solidFill>
                  <a:srgbClr val="000000"/>
                </a:solidFill>
              </a:rPr>
              <a:t>Default </a:t>
            </a:r>
            <a:r>
              <a:rPr lang="en-US" sz="2400" dirty="0">
                <a:solidFill>
                  <a:srgbClr val="000000"/>
                </a:solidFill>
              </a:rPr>
              <a:t>is proper; or,</a:t>
            </a:r>
          </a:p>
          <a:p>
            <a:pPr lvl="1">
              <a:buClr>
                <a:srgbClr val="CC0000"/>
              </a:buClr>
            </a:pPr>
            <a:r>
              <a:rPr lang="en-US" sz="2400" dirty="0">
                <a:solidFill>
                  <a:srgbClr val="000000"/>
                </a:solidFill>
              </a:rPr>
              <a:t>Rent Determination Hearing should be set; or, </a:t>
            </a:r>
          </a:p>
          <a:p>
            <a:pPr lvl="1">
              <a:buClr>
                <a:srgbClr val="CC0000"/>
              </a:buClr>
            </a:pPr>
            <a:r>
              <a:rPr lang="en-US" sz="2400" dirty="0">
                <a:solidFill>
                  <a:srgbClr val="000000"/>
                </a:solidFill>
              </a:rPr>
              <a:t>Trial should be set.</a:t>
            </a:r>
          </a:p>
          <a:p>
            <a:endParaRPr lang="en-US" sz="2400" dirty="0" smtClean="0"/>
          </a:p>
        </p:txBody>
      </p:sp>
      <p:sp>
        <p:nvSpPr>
          <p:cNvPr id="4" name="Slide Number Placeholder 5"/>
          <p:cNvSpPr>
            <a:spLocks noGrp="1"/>
          </p:cNvSpPr>
          <p:nvPr>
            <p:ph type="sldNum" sz="quarter" idx="12"/>
          </p:nvPr>
        </p:nvSpPr>
        <p:spPr/>
        <p:txBody>
          <a:bodyPr/>
          <a:lstStyle/>
          <a:p>
            <a:fld id="{6839A64C-AFAF-4C99-A1EE-96C43DFDBEB1}" type="slidenum">
              <a:rPr lang="en-US">
                <a:solidFill>
                  <a:srgbClr val="000000"/>
                </a:solidFill>
              </a:rPr>
              <a:pPr/>
              <a:t>4</a:t>
            </a:fld>
            <a:endParaRPr lang="en-US">
              <a:solidFill>
                <a:srgbClr val="000000"/>
              </a:solidFill>
            </a:endParaRPr>
          </a:p>
        </p:txBody>
      </p:sp>
    </p:spTree>
    <p:extLst>
      <p:ext uri="{BB962C8B-B14F-4D97-AF65-F5344CB8AC3E}">
        <p14:creationId xmlns:p14="http://schemas.microsoft.com/office/powerpoint/2010/main" xmlns="" val="21818517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171">
                                            <p:bg/>
                                          </p:spTgt>
                                        </p:tgtEl>
                                        <p:attrNameLst>
                                          <p:attrName>style.visibility</p:attrName>
                                        </p:attrNameLst>
                                      </p:cBhvr>
                                      <p:to>
                                        <p:strVal val="visible"/>
                                      </p:to>
                                    </p:set>
                                    <p:anim calcmode="lin" valueType="num">
                                      <p:cBhvr>
                                        <p:cTn id="7" dur="2000" fill="hold"/>
                                        <p:tgtEl>
                                          <p:spTgt spid="7171">
                                            <p:bg/>
                                          </p:spTgt>
                                        </p:tgtEl>
                                        <p:attrNameLst>
                                          <p:attrName>ppt_w</p:attrName>
                                        </p:attrNameLst>
                                      </p:cBhvr>
                                      <p:tavLst>
                                        <p:tav tm="0">
                                          <p:val>
                                            <p:fltVal val="0"/>
                                          </p:val>
                                        </p:tav>
                                        <p:tav tm="100000">
                                          <p:val>
                                            <p:strVal val="#ppt_w"/>
                                          </p:val>
                                        </p:tav>
                                      </p:tavLst>
                                    </p:anim>
                                    <p:anim calcmode="lin" valueType="num">
                                      <p:cBhvr>
                                        <p:cTn id="8" dur="2000" fill="hold"/>
                                        <p:tgtEl>
                                          <p:spTgt spid="7171">
                                            <p:bg/>
                                          </p:spTgt>
                                        </p:tgtEl>
                                        <p:attrNameLst>
                                          <p:attrName>ppt_h</p:attrName>
                                        </p:attrNameLst>
                                      </p:cBhvr>
                                      <p:tavLst>
                                        <p:tav tm="0">
                                          <p:val>
                                            <p:fltVal val="0"/>
                                          </p:val>
                                        </p:tav>
                                        <p:tav tm="100000">
                                          <p:val>
                                            <p:strVal val="#ppt_h"/>
                                          </p:val>
                                        </p:tav>
                                      </p:tavLst>
                                    </p:anim>
                                    <p:animEffect transition="in" filter="fade">
                                      <p:cBhvr>
                                        <p:cTn id="9" dur="2000"/>
                                        <p:tgtEl>
                                          <p:spTgt spid="7171">
                                            <p:bg/>
                                          </p:spTgt>
                                        </p:tgtEl>
                                      </p:cBhvr>
                                    </p:animEffect>
                                  </p:childTnLst>
                                </p:cTn>
                              </p:par>
                            </p:childTnLst>
                          </p:cTn>
                        </p:par>
                        <p:par>
                          <p:cTn id="10" fill="hold">
                            <p:stCondLst>
                              <p:cond delay="2000"/>
                            </p:stCondLst>
                            <p:childTnLst>
                              <p:par>
                                <p:cTn id="11" presetID="53" presetClass="entr" presetSubtype="0" fill="hold" grpId="0" nodeType="afterEffect">
                                  <p:stCondLst>
                                    <p:cond delay="0"/>
                                  </p:stCondLst>
                                  <p:childTnLst>
                                    <p:set>
                                      <p:cBhvr>
                                        <p:cTn id="12" dur="1" fill="hold">
                                          <p:stCondLst>
                                            <p:cond delay="0"/>
                                          </p:stCondLst>
                                        </p:cTn>
                                        <p:tgtEl>
                                          <p:spTgt spid="7171">
                                            <p:txEl>
                                              <p:pRg st="0" end="0"/>
                                            </p:txEl>
                                          </p:spTgt>
                                        </p:tgtEl>
                                        <p:attrNameLst>
                                          <p:attrName>style.visibility</p:attrName>
                                        </p:attrNameLst>
                                      </p:cBhvr>
                                      <p:to>
                                        <p:strVal val="visible"/>
                                      </p:to>
                                    </p:set>
                                    <p:anim calcmode="lin" valueType="num">
                                      <p:cBhvr>
                                        <p:cTn id="13" dur="2000" fill="hold"/>
                                        <p:tgtEl>
                                          <p:spTgt spid="7171">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7171">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7171">
                                            <p:txEl>
                                              <p:pRg st="0" end="0"/>
                                            </p:txEl>
                                          </p:spTgt>
                                        </p:tgtEl>
                                      </p:cBhvr>
                                    </p:animEffect>
                                  </p:childTnLst>
                                </p:cTn>
                              </p:par>
                            </p:childTnLst>
                          </p:cTn>
                        </p:par>
                        <p:par>
                          <p:cTn id="16" fill="hold">
                            <p:stCondLst>
                              <p:cond delay="4000"/>
                            </p:stCondLst>
                            <p:childTnLst>
                              <p:par>
                                <p:cTn id="17" presetID="53" presetClass="entr" presetSubtype="0" fill="hold" grpId="0" nodeType="afterEffect">
                                  <p:stCondLst>
                                    <p:cond delay="0"/>
                                  </p:stCondLst>
                                  <p:childTnLst>
                                    <p:set>
                                      <p:cBhvr>
                                        <p:cTn id="18" dur="1" fill="hold">
                                          <p:stCondLst>
                                            <p:cond delay="0"/>
                                          </p:stCondLst>
                                        </p:cTn>
                                        <p:tgtEl>
                                          <p:spTgt spid="7171">
                                            <p:txEl>
                                              <p:pRg st="1" end="1"/>
                                            </p:txEl>
                                          </p:spTgt>
                                        </p:tgtEl>
                                        <p:attrNameLst>
                                          <p:attrName>style.visibility</p:attrName>
                                        </p:attrNameLst>
                                      </p:cBhvr>
                                      <p:to>
                                        <p:strVal val="visible"/>
                                      </p:to>
                                    </p:set>
                                    <p:anim calcmode="lin" valueType="num">
                                      <p:cBhvr>
                                        <p:cTn id="19" dur="2000" fill="hold"/>
                                        <p:tgtEl>
                                          <p:spTgt spid="7171">
                                            <p:txEl>
                                              <p:pRg st="1" end="1"/>
                                            </p:txEl>
                                          </p:spTgt>
                                        </p:tgtEl>
                                        <p:attrNameLst>
                                          <p:attrName>ppt_w</p:attrName>
                                        </p:attrNameLst>
                                      </p:cBhvr>
                                      <p:tavLst>
                                        <p:tav tm="0">
                                          <p:val>
                                            <p:fltVal val="0"/>
                                          </p:val>
                                        </p:tav>
                                        <p:tav tm="100000">
                                          <p:val>
                                            <p:strVal val="#ppt_w"/>
                                          </p:val>
                                        </p:tav>
                                      </p:tavLst>
                                    </p:anim>
                                    <p:anim calcmode="lin" valueType="num">
                                      <p:cBhvr>
                                        <p:cTn id="20" dur="2000" fill="hold"/>
                                        <p:tgtEl>
                                          <p:spTgt spid="7171">
                                            <p:txEl>
                                              <p:pRg st="1" end="1"/>
                                            </p:txEl>
                                          </p:spTgt>
                                        </p:tgtEl>
                                        <p:attrNameLst>
                                          <p:attrName>ppt_h</p:attrName>
                                        </p:attrNameLst>
                                      </p:cBhvr>
                                      <p:tavLst>
                                        <p:tav tm="0">
                                          <p:val>
                                            <p:fltVal val="0"/>
                                          </p:val>
                                        </p:tav>
                                        <p:tav tm="100000">
                                          <p:val>
                                            <p:strVal val="#ppt_h"/>
                                          </p:val>
                                        </p:tav>
                                      </p:tavLst>
                                    </p:anim>
                                    <p:animEffect transition="in" filter="fade">
                                      <p:cBhvr>
                                        <p:cTn id="21" dur="2000"/>
                                        <p:tgtEl>
                                          <p:spTgt spid="7171">
                                            <p:txEl>
                                              <p:pRg st="1" end="1"/>
                                            </p:txEl>
                                          </p:spTgt>
                                        </p:tgtEl>
                                      </p:cBhvr>
                                    </p:animEffect>
                                  </p:childTnLst>
                                </p:cTn>
                              </p:par>
                            </p:childTnLst>
                          </p:cTn>
                        </p:par>
                        <p:par>
                          <p:cTn id="22" fill="hold">
                            <p:stCondLst>
                              <p:cond delay="6000"/>
                            </p:stCondLst>
                            <p:childTnLst>
                              <p:par>
                                <p:cTn id="23" presetID="53" presetClass="entr" presetSubtype="0" fill="hold" grpId="0" nodeType="after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anim calcmode="lin" valueType="num">
                                      <p:cBhvr>
                                        <p:cTn id="25" dur="2000" fill="hold"/>
                                        <p:tgtEl>
                                          <p:spTgt spid="7171">
                                            <p:txEl>
                                              <p:pRg st="2" end="2"/>
                                            </p:txEl>
                                          </p:spTgt>
                                        </p:tgtEl>
                                        <p:attrNameLst>
                                          <p:attrName>ppt_w</p:attrName>
                                        </p:attrNameLst>
                                      </p:cBhvr>
                                      <p:tavLst>
                                        <p:tav tm="0">
                                          <p:val>
                                            <p:fltVal val="0"/>
                                          </p:val>
                                        </p:tav>
                                        <p:tav tm="100000">
                                          <p:val>
                                            <p:strVal val="#ppt_w"/>
                                          </p:val>
                                        </p:tav>
                                      </p:tavLst>
                                    </p:anim>
                                    <p:anim calcmode="lin" valueType="num">
                                      <p:cBhvr>
                                        <p:cTn id="26" dur="2000" fill="hold"/>
                                        <p:tgtEl>
                                          <p:spTgt spid="7171">
                                            <p:txEl>
                                              <p:pRg st="2" end="2"/>
                                            </p:txEl>
                                          </p:spTgt>
                                        </p:tgtEl>
                                        <p:attrNameLst>
                                          <p:attrName>ppt_h</p:attrName>
                                        </p:attrNameLst>
                                      </p:cBhvr>
                                      <p:tavLst>
                                        <p:tav tm="0">
                                          <p:val>
                                            <p:fltVal val="0"/>
                                          </p:val>
                                        </p:tav>
                                        <p:tav tm="100000">
                                          <p:val>
                                            <p:strVal val="#ppt_h"/>
                                          </p:val>
                                        </p:tav>
                                      </p:tavLst>
                                    </p:anim>
                                    <p:animEffect transition="in" filter="fade">
                                      <p:cBhvr>
                                        <p:cTn id="27" dur="2000"/>
                                        <p:tgtEl>
                                          <p:spTgt spid="7171">
                                            <p:txEl>
                                              <p:pRg st="2" end="2"/>
                                            </p:txEl>
                                          </p:spTgt>
                                        </p:tgtEl>
                                      </p:cBhvr>
                                    </p:animEffect>
                                  </p:childTnLst>
                                </p:cTn>
                              </p:par>
                            </p:childTnLst>
                          </p:cTn>
                        </p:par>
                        <p:par>
                          <p:cTn id="28" fill="hold">
                            <p:stCondLst>
                              <p:cond delay="8000"/>
                            </p:stCondLst>
                            <p:childTnLst>
                              <p:par>
                                <p:cTn id="29" presetID="53" presetClass="entr" presetSubtype="0" fill="hold" grpId="0" nodeType="afterEffect">
                                  <p:stCondLst>
                                    <p:cond delay="0"/>
                                  </p:stCondLst>
                                  <p:childTnLst>
                                    <p:set>
                                      <p:cBhvr>
                                        <p:cTn id="30" dur="1" fill="hold">
                                          <p:stCondLst>
                                            <p:cond delay="0"/>
                                          </p:stCondLst>
                                        </p:cTn>
                                        <p:tgtEl>
                                          <p:spTgt spid="7171">
                                            <p:txEl>
                                              <p:pRg st="3" end="3"/>
                                            </p:txEl>
                                          </p:spTgt>
                                        </p:tgtEl>
                                        <p:attrNameLst>
                                          <p:attrName>style.visibility</p:attrName>
                                        </p:attrNameLst>
                                      </p:cBhvr>
                                      <p:to>
                                        <p:strVal val="visible"/>
                                      </p:to>
                                    </p:set>
                                    <p:anim calcmode="lin" valueType="num">
                                      <p:cBhvr>
                                        <p:cTn id="31" dur="2000" fill="hold"/>
                                        <p:tgtEl>
                                          <p:spTgt spid="7171">
                                            <p:txEl>
                                              <p:pRg st="3" end="3"/>
                                            </p:txEl>
                                          </p:spTgt>
                                        </p:tgtEl>
                                        <p:attrNameLst>
                                          <p:attrName>ppt_w</p:attrName>
                                        </p:attrNameLst>
                                      </p:cBhvr>
                                      <p:tavLst>
                                        <p:tav tm="0">
                                          <p:val>
                                            <p:fltVal val="0"/>
                                          </p:val>
                                        </p:tav>
                                        <p:tav tm="100000">
                                          <p:val>
                                            <p:strVal val="#ppt_w"/>
                                          </p:val>
                                        </p:tav>
                                      </p:tavLst>
                                    </p:anim>
                                    <p:anim calcmode="lin" valueType="num">
                                      <p:cBhvr>
                                        <p:cTn id="32" dur="2000" fill="hold"/>
                                        <p:tgtEl>
                                          <p:spTgt spid="7171">
                                            <p:txEl>
                                              <p:pRg st="3" end="3"/>
                                            </p:txEl>
                                          </p:spTgt>
                                        </p:tgtEl>
                                        <p:attrNameLst>
                                          <p:attrName>ppt_h</p:attrName>
                                        </p:attrNameLst>
                                      </p:cBhvr>
                                      <p:tavLst>
                                        <p:tav tm="0">
                                          <p:val>
                                            <p:fltVal val="0"/>
                                          </p:val>
                                        </p:tav>
                                        <p:tav tm="100000">
                                          <p:val>
                                            <p:strVal val="#ppt_h"/>
                                          </p:val>
                                        </p:tav>
                                      </p:tavLst>
                                    </p:anim>
                                    <p:animEffect transition="in" filter="fade">
                                      <p:cBhvr>
                                        <p:cTn id="33" dur="2000"/>
                                        <p:tgtEl>
                                          <p:spTgt spid="7171">
                                            <p:txEl>
                                              <p:pRg st="3" end="3"/>
                                            </p:txEl>
                                          </p:spTgt>
                                        </p:tgtEl>
                                      </p:cBhvr>
                                    </p:animEffect>
                                  </p:childTnLst>
                                </p:cTn>
                              </p:par>
                            </p:childTnLst>
                          </p:cTn>
                        </p:par>
                        <p:par>
                          <p:cTn id="34" fill="hold">
                            <p:stCondLst>
                              <p:cond delay="10000"/>
                            </p:stCondLst>
                            <p:childTnLst>
                              <p:par>
                                <p:cTn id="35" presetID="53" presetClass="entr" presetSubtype="0" fill="hold" grpId="0" nodeType="afterEffect">
                                  <p:stCondLst>
                                    <p:cond delay="0"/>
                                  </p:stCondLst>
                                  <p:childTnLst>
                                    <p:set>
                                      <p:cBhvr>
                                        <p:cTn id="36" dur="1" fill="hold">
                                          <p:stCondLst>
                                            <p:cond delay="0"/>
                                          </p:stCondLst>
                                        </p:cTn>
                                        <p:tgtEl>
                                          <p:spTgt spid="7171">
                                            <p:txEl>
                                              <p:pRg st="4" end="4"/>
                                            </p:txEl>
                                          </p:spTgt>
                                        </p:tgtEl>
                                        <p:attrNameLst>
                                          <p:attrName>style.visibility</p:attrName>
                                        </p:attrNameLst>
                                      </p:cBhvr>
                                      <p:to>
                                        <p:strVal val="visible"/>
                                      </p:to>
                                    </p:set>
                                    <p:anim calcmode="lin" valueType="num">
                                      <p:cBhvr>
                                        <p:cTn id="37" dur="2000" fill="hold"/>
                                        <p:tgtEl>
                                          <p:spTgt spid="7171">
                                            <p:txEl>
                                              <p:pRg st="4" end="4"/>
                                            </p:txEl>
                                          </p:spTgt>
                                        </p:tgtEl>
                                        <p:attrNameLst>
                                          <p:attrName>ppt_w</p:attrName>
                                        </p:attrNameLst>
                                      </p:cBhvr>
                                      <p:tavLst>
                                        <p:tav tm="0">
                                          <p:val>
                                            <p:fltVal val="0"/>
                                          </p:val>
                                        </p:tav>
                                        <p:tav tm="100000">
                                          <p:val>
                                            <p:strVal val="#ppt_w"/>
                                          </p:val>
                                        </p:tav>
                                      </p:tavLst>
                                    </p:anim>
                                    <p:anim calcmode="lin" valueType="num">
                                      <p:cBhvr>
                                        <p:cTn id="38" dur="2000" fill="hold"/>
                                        <p:tgtEl>
                                          <p:spTgt spid="7171">
                                            <p:txEl>
                                              <p:pRg st="4" end="4"/>
                                            </p:txEl>
                                          </p:spTgt>
                                        </p:tgtEl>
                                        <p:attrNameLst>
                                          <p:attrName>ppt_h</p:attrName>
                                        </p:attrNameLst>
                                      </p:cBhvr>
                                      <p:tavLst>
                                        <p:tav tm="0">
                                          <p:val>
                                            <p:fltVal val="0"/>
                                          </p:val>
                                        </p:tav>
                                        <p:tav tm="100000">
                                          <p:val>
                                            <p:strVal val="#ppt_h"/>
                                          </p:val>
                                        </p:tav>
                                      </p:tavLst>
                                    </p:anim>
                                    <p:animEffect transition="in" filter="fade">
                                      <p:cBhvr>
                                        <p:cTn id="39" dur="2000"/>
                                        <p:tgtEl>
                                          <p:spTgt spid="71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74675" y="762000"/>
            <a:ext cx="8001000" cy="533400"/>
          </a:xfrm>
        </p:spPr>
        <p:txBody>
          <a:bodyPr>
            <a:noAutofit/>
          </a:bodyPr>
          <a:lstStyle/>
          <a:p>
            <a:r>
              <a:rPr lang="en-US" sz="4000" dirty="0" smtClean="0"/>
              <a:t>Most Common Situations</a:t>
            </a:r>
            <a:endParaRPr lang="en-US" sz="4000" dirty="0"/>
          </a:p>
        </p:txBody>
      </p:sp>
      <p:sp>
        <p:nvSpPr>
          <p:cNvPr id="8195" name="Rectangle 3"/>
          <p:cNvSpPr>
            <a:spLocks noGrp="1" noChangeArrowheads="1"/>
          </p:cNvSpPr>
          <p:nvPr>
            <p:ph idx="1"/>
          </p:nvPr>
        </p:nvSpPr>
        <p:spPr>
          <a:xfrm>
            <a:off x="566738" y="1828800"/>
            <a:ext cx="8001000" cy="4038600"/>
          </a:xfrm>
          <a:solidFill>
            <a:srgbClr val="FDFDFD">
              <a:alpha val="50000"/>
            </a:srgbClr>
          </a:solidFill>
          <a:ln w="25400">
            <a:noFill/>
          </a:ln>
        </p:spPr>
        <p:txBody>
          <a:bodyPr lIns="182880" tIns="182880"/>
          <a:lstStyle/>
          <a:p>
            <a:pPr>
              <a:spcBef>
                <a:spcPts val="600"/>
              </a:spcBef>
              <a:spcAft>
                <a:spcPts val="600"/>
              </a:spcAft>
              <a:buFont typeface="Wingdings" pitchFamily="2" charset="2"/>
              <a:buChar char="q"/>
            </a:pPr>
            <a:r>
              <a:rPr lang="en-US" sz="2400" dirty="0" smtClean="0">
                <a:latin typeface="+mj-lt"/>
              </a:rPr>
              <a:t>Tenant </a:t>
            </a:r>
            <a:r>
              <a:rPr lang="en-US" sz="2400" dirty="0">
                <a:latin typeface="+mj-lt"/>
              </a:rPr>
              <a:t>has </a:t>
            </a:r>
            <a:r>
              <a:rPr lang="en-US" sz="2400" b="1" dirty="0" smtClean="0">
                <a:latin typeface="+mj-lt"/>
              </a:rPr>
              <a:t>not filed an answer </a:t>
            </a:r>
            <a:r>
              <a:rPr lang="en-US" sz="2400" dirty="0" smtClean="0">
                <a:latin typeface="+mj-lt"/>
              </a:rPr>
              <a:t>– Upon Clerk’s default judgment </a:t>
            </a:r>
            <a:r>
              <a:rPr lang="en-US" sz="2400" dirty="0">
                <a:latin typeface="+mj-lt"/>
              </a:rPr>
              <a:t>should be signed </a:t>
            </a:r>
            <a:r>
              <a:rPr lang="en-US" sz="2400" dirty="0" smtClean="0">
                <a:latin typeface="+mj-lt"/>
              </a:rPr>
              <a:t>providing for issuance of a Writ </a:t>
            </a:r>
            <a:r>
              <a:rPr lang="en-US" sz="2400" dirty="0">
                <a:latin typeface="+mj-lt"/>
              </a:rPr>
              <a:t>of </a:t>
            </a:r>
            <a:r>
              <a:rPr lang="en-US" sz="2400" dirty="0" smtClean="0">
                <a:latin typeface="+mj-lt"/>
              </a:rPr>
              <a:t>Possession.</a:t>
            </a:r>
            <a:endParaRPr lang="en-US" sz="2400" dirty="0">
              <a:latin typeface="+mj-lt"/>
            </a:endParaRPr>
          </a:p>
          <a:p>
            <a:pPr>
              <a:spcBef>
                <a:spcPts val="600"/>
              </a:spcBef>
              <a:spcAft>
                <a:spcPts val="600"/>
              </a:spcAft>
              <a:buFont typeface="Wingdings" pitchFamily="2" charset="2"/>
              <a:buChar char="q"/>
            </a:pPr>
            <a:r>
              <a:rPr lang="en-US" sz="2400" dirty="0" smtClean="0">
                <a:latin typeface="+mj-lt"/>
              </a:rPr>
              <a:t>Tenant </a:t>
            </a:r>
            <a:r>
              <a:rPr lang="en-US" sz="2400" dirty="0">
                <a:latin typeface="+mj-lt"/>
              </a:rPr>
              <a:t>has answered but has </a:t>
            </a:r>
            <a:r>
              <a:rPr lang="en-US" sz="2400" b="1" u="sng" dirty="0">
                <a:latin typeface="+mj-lt"/>
              </a:rPr>
              <a:t>not</a:t>
            </a:r>
            <a:r>
              <a:rPr lang="en-US" sz="2400" b="1" dirty="0">
                <a:latin typeface="+mj-lt"/>
              </a:rPr>
              <a:t> posted rent </a:t>
            </a:r>
            <a:r>
              <a:rPr lang="en-US" sz="2400" dirty="0">
                <a:latin typeface="+mj-lt"/>
              </a:rPr>
              <a:t>into the court registry (may have defaulted).</a:t>
            </a:r>
          </a:p>
          <a:p>
            <a:pPr>
              <a:spcBef>
                <a:spcPts val="600"/>
              </a:spcBef>
              <a:spcAft>
                <a:spcPts val="600"/>
              </a:spcAft>
              <a:buFont typeface="Wingdings" pitchFamily="2" charset="2"/>
              <a:buChar char="q"/>
            </a:pPr>
            <a:r>
              <a:rPr lang="en-US" sz="2400" dirty="0" smtClean="0">
                <a:latin typeface="+mj-lt"/>
              </a:rPr>
              <a:t>Unnecessary </a:t>
            </a:r>
            <a:r>
              <a:rPr lang="en-US" sz="2400" dirty="0">
                <a:latin typeface="+mj-lt"/>
              </a:rPr>
              <a:t>trials may result if the judge does not review file prior to the case being set.</a:t>
            </a:r>
          </a:p>
          <a:p>
            <a:endParaRPr lang="en-US" sz="2400" dirty="0"/>
          </a:p>
          <a:p>
            <a:pPr>
              <a:buFont typeface="Wingdings" pitchFamily="2" charset="2"/>
              <a:buNone/>
            </a:pPr>
            <a:endParaRPr lang="en-US" sz="2400" dirty="0"/>
          </a:p>
        </p:txBody>
      </p:sp>
      <p:sp>
        <p:nvSpPr>
          <p:cNvPr id="4" name="Slide Number Placeholder 5"/>
          <p:cNvSpPr>
            <a:spLocks noGrp="1"/>
          </p:cNvSpPr>
          <p:nvPr>
            <p:ph type="sldNum" sz="quarter" idx="12"/>
          </p:nvPr>
        </p:nvSpPr>
        <p:spPr/>
        <p:txBody>
          <a:bodyPr/>
          <a:lstStyle/>
          <a:p>
            <a:fld id="{3C47B372-99B7-49F8-98E2-6FB7DFF3128D}" type="slidenum">
              <a:rPr lang="en-US">
                <a:solidFill>
                  <a:srgbClr val="000000"/>
                </a:solidFill>
              </a:rPr>
              <a:pPr/>
              <a:t>5</a:t>
            </a:fld>
            <a:endParaRPr lang="en-US">
              <a:solidFill>
                <a:srgbClr val="000000"/>
              </a:solidFill>
            </a:endParaRPr>
          </a:p>
        </p:txBody>
      </p:sp>
    </p:spTree>
    <p:extLst>
      <p:ext uri="{BB962C8B-B14F-4D97-AF65-F5344CB8AC3E}">
        <p14:creationId xmlns:p14="http://schemas.microsoft.com/office/powerpoint/2010/main" xmlns="" val="388606244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195">
                                            <p:bg/>
                                          </p:spTgt>
                                        </p:tgtEl>
                                        <p:attrNameLst>
                                          <p:attrName>style.visibility</p:attrName>
                                        </p:attrNameLst>
                                      </p:cBhvr>
                                      <p:to>
                                        <p:strVal val="visible"/>
                                      </p:to>
                                    </p:set>
                                    <p:anim calcmode="lin" valueType="num">
                                      <p:cBhvr>
                                        <p:cTn id="7" dur="2000" fill="hold"/>
                                        <p:tgtEl>
                                          <p:spTgt spid="8195">
                                            <p:bg/>
                                          </p:spTgt>
                                        </p:tgtEl>
                                        <p:attrNameLst>
                                          <p:attrName>ppt_w</p:attrName>
                                        </p:attrNameLst>
                                      </p:cBhvr>
                                      <p:tavLst>
                                        <p:tav tm="0">
                                          <p:val>
                                            <p:fltVal val="0"/>
                                          </p:val>
                                        </p:tav>
                                        <p:tav tm="100000">
                                          <p:val>
                                            <p:strVal val="#ppt_w"/>
                                          </p:val>
                                        </p:tav>
                                      </p:tavLst>
                                    </p:anim>
                                    <p:anim calcmode="lin" valueType="num">
                                      <p:cBhvr>
                                        <p:cTn id="8" dur="2000" fill="hold"/>
                                        <p:tgtEl>
                                          <p:spTgt spid="8195">
                                            <p:bg/>
                                          </p:spTgt>
                                        </p:tgtEl>
                                        <p:attrNameLst>
                                          <p:attrName>ppt_h</p:attrName>
                                        </p:attrNameLst>
                                      </p:cBhvr>
                                      <p:tavLst>
                                        <p:tav tm="0">
                                          <p:val>
                                            <p:fltVal val="0"/>
                                          </p:val>
                                        </p:tav>
                                        <p:tav tm="100000">
                                          <p:val>
                                            <p:strVal val="#ppt_h"/>
                                          </p:val>
                                        </p:tav>
                                      </p:tavLst>
                                    </p:anim>
                                    <p:animEffect transition="in" filter="fade">
                                      <p:cBhvr>
                                        <p:cTn id="9" dur="2000"/>
                                        <p:tgtEl>
                                          <p:spTgt spid="8195">
                                            <p:bg/>
                                          </p:spTgt>
                                        </p:tgtEl>
                                      </p:cBhvr>
                                    </p:animEffect>
                                  </p:childTnLst>
                                </p:cTn>
                              </p:par>
                            </p:childTnLst>
                          </p:cTn>
                        </p:par>
                        <p:par>
                          <p:cTn id="10" fill="hold">
                            <p:stCondLst>
                              <p:cond delay="2000"/>
                            </p:stCondLst>
                            <p:childTnLst>
                              <p:par>
                                <p:cTn id="11" presetID="53" presetClass="entr" presetSubtype="0" fill="hold" grpId="0" nodeType="afterEffect">
                                  <p:stCondLst>
                                    <p:cond delay="0"/>
                                  </p:stCondLst>
                                  <p:childTnLst>
                                    <p:set>
                                      <p:cBhvr>
                                        <p:cTn id="12" dur="1" fill="hold">
                                          <p:stCondLst>
                                            <p:cond delay="0"/>
                                          </p:stCondLst>
                                        </p:cTn>
                                        <p:tgtEl>
                                          <p:spTgt spid="8195">
                                            <p:txEl>
                                              <p:pRg st="0" end="0"/>
                                            </p:txEl>
                                          </p:spTgt>
                                        </p:tgtEl>
                                        <p:attrNameLst>
                                          <p:attrName>style.visibility</p:attrName>
                                        </p:attrNameLst>
                                      </p:cBhvr>
                                      <p:to>
                                        <p:strVal val="visible"/>
                                      </p:to>
                                    </p:set>
                                    <p:anim calcmode="lin" valueType="num">
                                      <p:cBhvr>
                                        <p:cTn id="13" dur="2000" fill="hold"/>
                                        <p:tgtEl>
                                          <p:spTgt spid="8195">
                                            <p:txEl>
                                              <p:pRg st="0" end="0"/>
                                            </p:txEl>
                                          </p:spTgt>
                                        </p:tgtEl>
                                        <p:attrNameLst>
                                          <p:attrName>ppt_w</p:attrName>
                                        </p:attrNameLst>
                                      </p:cBhvr>
                                      <p:tavLst>
                                        <p:tav tm="0">
                                          <p:val>
                                            <p:fltVal val="0"/>
                                          </p:val>
                                        </p:tav>
                                        <p:tav tm="100000">
                                          <p:val>
                                            <p:strVal val="#ppt_w"/>
                                          </p:val>
                                        </p:tav>
                                      </p:tavLst>
                                    </p:anim>
                                    <p:anim calcmode="lin" valueType="num">
                                      <p:cBhvr>
                                        <p:cTn id="14" dur="2000" fill="hold"/>
                                        <p:tgtEl>
                                          <p:spTgt spid="8195">
                                            <p:txEl>
                                              <p:pRg st="0" end="0"/>
                                            </p:txEl>
                                          </p:spTgt>
                                        </p:tgtEl>
                                        <p:attrNameLst>
                                          <p:attrName>ppt_h</p:attrName>
                                        </p:attrNameLst>
                                      </p:cBhvr>
                                      <p:tavLst>
                                        <p:tav tm="0">
                                          <p:val>
                                            <p:fltVal val="0"/>
                                          </p:val>
                                        </p:tav>
                                        <p:tav tm="100000">
                                          <p:val>
                                            <p:strVal val="#ppt_h"/>
                                          </p:val>
                                        </p:tav>
                                      </p:tavLst>
                                    </p:anim>
                                    <p:animEffect transition="in" filter="fade">
                                      <p:cBhvr>
                                        <p:cTn id="15" dur="2000"/>
                                        <p:tgtEl>
                                          <p:spTgt spid="8195">
                                            <p:txEl>
                                              <p:pRg st="0" end="0"/>
                                            </p:txEl>
                                          </p:spTgt>
                                        </p:tgtEl>
                                      </p:cBhvr>
                                    </p:animEffect>
                                  </p:childTnLst>
                                </p:cTn>
                              </p:par>
                            </p:childTnLst>
                          </p:cTn>
                        </p:par>
                        <p:par>
                          <p:cTn id="16" fill="hold">
                            <p:stCondLst>
                              <p:cond delay="4000"/>
                            </p:stCondLst>
                            <p:childTnLst>
                              <p:par>
                                <p:cTn id="17" presetID="53" presetClass="entr" presetSubtype="0" fill="hold" grpId="0" nodeType="afterEffect">
                                  <p:stCondLst>
                                    <p:cond delay="0"/>
                                  </p:stCondLst>
                                  <p:childTnLst>
                                    <p:set>
                                      <p:cBhvr>
                                        <p:cTn id="18" dur="1" fill="hold">
                                          <p:stCondLst>
                                            <p:cond delay="0"/>
                                          </p:stCondLst>
                                        </p:cTn>
                                        <p:tgtEl>
                                          <p:spTgt spid="8195">
                                            <p:txEl>
                                              <p:pRg st="1" end="1"/>
                                            </p:txEl>
                                          </p:spTgt>
                                        </p:tgtEl>
                                        <p:attrNameLst>
                                          <p:attrName>style.visibility</p:attrName>
                                        </p:attrNameLst>
                                      </p:cBhvr>
                                      <p:to>
                                        <p:strVal val="visible"/>
                                      </p:to>
                                    </p:set>
                                    <p:anim calcmode="lin" valueType="num">
                                      <p:cBhvr>
                                        <p:cTn id="19" dur="2000" fill="hold"/>
                                        <p:tgtEl>
                                          <p:spTgt spid="8195">
                                            <p:txEl>
                                              <p:pRg st="1" end="1"/>
                                            </p:txEl>
                                          </p:spTgt>
                                        </p:tgtEl>
                                        <p:attrNameLst>
                                          <p:attrName>ppt_w</p:attrName>
                                        </p:attrNameLst>
                                      </p:cBhvr>
                                      <p:tavLst>
                                        <p:tav tm="0">
                                          <p:val>
                                            <p:fltVal val="0"/>
                                          </p:val>
                                        </p:tav>
                                        <p:tav tm="100000">
                                          <p:val>
                                            <p:strVal val="#ppt_w"/>
                                          </p:val>
                                        </p:tav>
                                      </p:tavLst>
                                    </p:anim>
                                    <p:anim calcmode="lin" valueType="num">
                                      <p:cBhvr>
                                        <p:cTn id="20" dur="2000" fill="hold"/>
                                        <p:tgtEl>
                                          <p:spTgt spid="8195">
                                            <p:txEl>
                                              <p:pRg st="1" end="1"/>
                                            </p:txEl>
                                          </p:spTgt>
                                        </p:tgtEl>
                                        <p:attrNameLst>
                                          <p:attrName>ppt_h</p:attrName>
                                        </p:attrNameLst>
                                      </p:cBhvr>
                                      <p:tavLst>
                                        <p:tav tm="0">
                                          <p:val>
                                            <p:fltVal val="0"/>
                                          </p:val>
                                        </p:tav>
                                        <p:tav tm="100000">
                                          <p:val>
                                            <p:strVal val="#ppt_h"/>
                                          </p:val>
                                        </p:tav>
                                      </p:tavLst>
                                    </p:anim>
                                    <p:animEffect transition="in" filter="fade">
                                      <p:cBhvr>
                                        <p:cTn id="21" dur="2000"/>
                                        <p:tgtEl>
                                          <p:spTgt spid="8195">
                                            <p:txEl>
                                              <p:pRg st="1" end="1"/>
                                            </p:txEl>
                                          </p:spTgt>
                                        </p:tgtEl>
                                      </p:cBhvr>
                                    </p:animEffect>
                                  </p:childTnLst>
                                </p:cTn>
                              </p:par>
                            </p:childTnLst>
                          </p:cTn>
                        </p:par>
                        <p:par>
                          <p:cTn id="22" fill="hold">
                            <p:stCondLst>
                              <p:cond delay="6000"/>
                            </p:stCondLst>
                            <p:childTnLst>
                              <p:par>
                                <p:cTn id="23" presetID="53" presetClass="entr" presetSubtype="0" fill="hold" grpId="0" nodeType="afterEffect">
                                  <p:stCondLst>
                                    <p:cond delay="0"/>
                                  </p:stCondLst>
                                  <p:childTnLst>
                                    <p:set>
                                      <p:cBhvr>
                                        <p:cTn id="24" dur="1" fill="hold">
                                          <p:stCondLst>
                                            <p:cond delay="0"/>
                                          </p:stCondLst>
                                        </p:cTn>
                                        <p:tgtEl>
                                          <p:spTgt spid="8195">
                                            <p:txEl>
                                              <p:pRg st="2" end="2"/>
                                            </p:txEl>
                                          </p:spTgt>
                                        </p:tgtEl>
                                        <p:attrNameLst>
                                          <p:attrName>style.visibility</p:attrName>
                                        </p:attrNameLst>
                                      </p:cBhvr>
                                      <p:to>
                                        <p:strVal val="visible"/>
                                      </p:to>
                                    </p:set>
                                    <p:anim calcmode="lin" valueType="num">
                                      <p:cBhvr>
                                        <p:cTn id="25" dur="2000" fill="hold"/>
                                        <p:tgtEl>
                                          <p:spTgt spid="8195">
                                            <p:txEl>
                                              <p:pRg st="2" end="2"/>
                                            </p:txEl>
                                          </p:spTgt>
                                        </p:tgtEl>
                                        <p:attrNameLst>
                                          <p:attrName>ppt_w</p:attrName>
                                        </p:attrNameLst>
                                      </p:cBhvr>
                                      <p:tavLst>
                                        <p:tav tm="0">
                                          <p:val>
                                            <p:fltVal val="0"/>
                                          </p:val>
                                        </p:tav>
                                        <p:tav tm="100000">
                                          <p:val>
                                            <p:strVal val="#ppt_w"/>
                                          </p:val>
                                        </p:tav>
                                      </p:tavLst>
                                    </p:anim>
                                    <p:anim calcmode="lin" valueType="num">
                                      <p:cBhvr>
                                        <p:cTn id="26" dur="2000" fill="hold"/>
                                        <p:tgtEl>
                                          <p:spTgt spid="8195">
                                            <p:txEl>
                                              <p:pRg st="2" end="2"/>
                                            </p:txEl>
                                          </p:spTgt>
                                        </p:tgtEl>
                                        <p:attrNameLst>
                                          <p:attrName>ppt_h</p:attrName>
                                        </p:attrNameLst>
                                      </p:cBhvr>
                                      <p:tavLst>
                                        <p:tav tm="0">
                                          <p:val>
                                            <p:fltVal val="0"/>
                                          </p:val>
                                        </p:tav>
                                        <p:tav tm="100000">
                                          <p:val>
                                            <p:strVal val="#ppt_h"/>
                                          </p:val>
                                        </p:tav>
                                      </p:tavLst>
                                    </p:anim>
                                    <p:animEffect transition="in" filter="fade">
                                      <p:cBhvr>
                                        <p:cTn id="27" dur="2000"/>
                                        <p:tgtEl>
                                          <p:spTgt spid="81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p:txBody>
          <a:bodyPr/>
          <a:lstStyle/>
          <a:p>
            <a:pPr eaLnBrk="1" hangingPunct="1"/>
            <a:r>
              <a:rPr lang="en-US" dirty="0" smtClean="0"/>
              <a:t>Challenge to Jurisdiction</a:t>
            </a:r>
          </a:p>
        </p:txBody>
      </p:sp>
      <p:sp>
        <p:nvSpPr>
          <p:cNvPr id="5125" name="Rectangle 3"/>
          <p:cNvSpPr>
            <a:spLocks noGrp="1" noChangeArrowheads="1"/>
          </p:cNvSpPr>
          <p:nvPr>
            <p:ph idx="1"/>
          </p:nvPr>
        </p:nvSpPr>
        <p:spPr>
          <a:xfrm>
            <a:off x="566738" y="1905000"/>
            <a:ext cx="8001000" cy="2895600"/>
          </a:xfrm>
          <a:solidFill>
            <a:srgbClr val="FDFDFD">
              <a:alpha val="50000"/>
            </a:srgbClr>
          </a:solidFill>
        </p:spPr>
        <p:txBody>
          <a:bodyPr/>
          <a:lstStyle/>
          <a:p>
            <a:pPr eaLnBrk="1" hangingPunct="1"/>
            <a:r>
              <a:rPr lang="en-US" dirty="0" smtClean="0"/>
              <a:t>Judicial Review of Tenant’s Answer</a:t>
            </a:r>
          </a:p>
          <a:p>
            <a:pPr lvl="1" eaLnBrk="1" hangingPunct="1"/>
            <a:r>
              <a:rPr lang="en-US" dirty="0" smtClean="0"/>
              <a:t>Jurisdiction</a:t>
            </a:r>
          </a:p>
          <a:p>
            <a:pPr lvl="2" eaLnBrk="1" hangingPunct="1"/>
            <a:r>
              <a:rPr lang="en-US" dirty="0" smtClean="0"/>
              <a:t>Counterclaim in Excess of $15,000</a:t>
            </a:r>
          </a:p>
          <a:p>
            <a:pPr lvl="2" eaLnBrk="1" hangingPunct="1"/>
            <a:r>
              <a:rPr lang="en-US" dirty="0" smtClean="0"/>
              <a:t>Denial of Landlord/Tenant Relationship</a:t>
            </a:r>
          </a:p>
          <a:p>
            <a:pPr lvl="2" eaLnBrk="1" hangingPunct="1"/>
            <a:r>
              <a:rPr lang="en-US" dirty="0" smtClean="0"/>
              <a:t>Claim of Right, Title or Equitable Interest</a:t>
            </a:r>
          </a:p>
          <a:p>
            <a:pPr lvl="1" eaLnBrk="1" hangingPunct="1"/>
            <a:r>
              <a:rPr lang="en-US" dirty="0" smtClean="0"/>
              <a:t>Transfer to Circuit Court</a:t>
            </a:r>
          </a:p>
          <a:p>
            <a:pPr lvl="2" eaLnBrk="1" hangingPunct="1"/>
            <a:endParaRPr lang="en-US" dirty="0" smtClean="0"/>
          </a:p>
          <a:p>
            <a:pPr lvl="1" eaLnBrk="1" hangingPunct="1">
              <a:buFontTx/>
              <a:buNone/>
            </a:pPr>
            <a:endParaRPr lang="en-US" dirty="0" smtClean="0"/>
          </a:p>
        </p:txBody>
      </p:sp>
      <p:sp>
        <p:nvSpPr>
          <p:cNvPr id="5122" name="Slide Number Placeholder 5"/>
          <p:cNvSpPr>
            <a:spLocks noGrp="1"/>
          </p:cNvSpPr>
          <p:nvPr>
            <p:ph type="sldNum" sz="quarter" idx="12"/>
          </p:nvPr>
        </p:nvSpPr>
        <p:spPr>
          <a:noFill/>
        </p:spPr>
        <p:txBody>
          <a:bodyPr/>
          <a:lstStyle/>
          <a:p>
            <a:fld id="{91DAE630-144B-42DC-AC5C-E7AD7A9520A9}" type="slidenum">
              <a:rPr lang="en-US" smtClean="0"/>
              <a:pPr/>
              <a:t>6</a:t>
            </a:fld>
            <a:endParaRPr lang="en-US" smtClean="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withEffect">
                                  <p:stCondLst>
                                    <p:cond delay="0"/>
                                  </p:stCondLst>
                                  <p:childTnLst>
                                    <p:set>
                                      <p:cBhvr>
                                        <p:cTn id="6" dur="1" fill="hold">
                                          <p:stCondLst>
                                            <p:cond delay="0"/>
                                          </p:stCondLst>
                                        </p:cTn>
                                        <p:tgtEl>
                                          <p:spTgt spid="5124"/>
                                        </p:tgtEl>
                                        <p:attrNameLst>
                                          <p:attrName>style.visibility</p:attrName>
                                        </p:attrNameLst>
                                      </p:cBhvr>
                                      <p:to>
                                        <p:strVal val="visible"/>
                                      </p:to>
                                    </p:set>
                                    <p:anim to="" calcmode="lin" valueType="num">
                                      <p:cBhvr>
                                        <p:cTn id="7" dur="1" fill="hold"/>
                                        <p:tgtEl>
                                          <p:spTgt spid="5124"/>
                                        </p:tgtEl>
                                        <p:attrNameLst>
                                          <p:attrName/>
                                        </p:attrNameLst>
                                      </p:cBhvr>
                                    </p:anim>
                                  </p:childTnLst>
                                </p:cTn>
                              </p:par>
                            </p:childTnLst>
                          </p:cTn>
                        </p:par>
                        <p:par>
                          <p:cTn id="8" fill="hold">
                            <p:stCondLst>
                              <p:cond delay="0"/>
                            </p:stCondLst>
                            <p:childTnLst>
                              <p:par>
                                <p:cTn id="9" presetID="24" presetClass="entr" presetSubtype="0" fill="hold" grpId="0" nodeType="afterEffect">
                                  <p:stCondLst>
                                    <p:cond delay="0"/>
                                  </p:stCondLst>
                                  <p:childTnLst>
                                    <p:set>
                                      <p:cBhvr>
                                        <p:cTn id="10" dur="1" fill="hold">
                                          <p:stCondLst>
                                            <p:cond delay="0"/>
                                          </p:stCondLst>
                                        </p:cTn>
                                        <p:tgtEl>
                                          <p:spTgt spid="5125">
                                            <p:bg/>
                                          </p:spTgt>
                                        </p:tgtEl>
                                        <p:attrNameLst>
                                          <p:attrName>style.visibility</p:attrName>
                                        </p:attrNameLst>
                                      </p:cBhvr>
                                      <p:to>
                                        <p:strVal val="visible"/>
                                      </p:to>
                                    </p:set>
                                    <p:anim to="" calcmode="lin" valueType="num">
                                      <p:cBhvr>
                                        <p:cTn id="11" dur="1" fill="hold"/>
                                        <p:tgtEl>
                                          <p:spTgt spid="5125">
                                            <p:bg/>
                                          </p:spTgt>
                                        </p:tgtEl>
                                        <p:attrNameLst>
                                          <p:attrName/>
                                        </p:attrNameLst>
                                      </p:cBhvr>
                                    </p:anim>
                                  </p:childTnLst>
                                </p:cTn>
                              </p:par>
                            </p:childTnLst>
                          </p:cTn>
                        </p:par>
                        <p:par>
                          <p:cTn id="12" fill="hold">
                            <p:stCondLst>
                              <p:cond delay="0"/>
                            </p:stCondLst>
                            <p:childTnLst>
                              <p:par>
                                <p:cTn id="13" presetID="24" presetClass="entr" presetSubtype="0" fill="hold" grpId="0" nodeType="afterEffect">
                                  <p:stCondLst>
                                    <p:cond delay="0"/>
                                  </p:stCondLst>
                                  <p:childTnLst>
                                    <p:set>
                                      <p:cBhvr>
                                        <p:cTn id="14" dur="1" fill="hold">
                                          <p:stCondLst>
                                            <p:cond delay="0"/>
                                          </p:stCondLst>
                                        </p:cTn>
                                        <p:tgtEl>
                                          <p:spTgt spid="5125">
                                            <p:txEl>
                                              <p:pRg st="0" end="0"/>
                                            </p:txEl>
                                          </p:spTgt>
                                        </p:tgtEl>
                                        <p:attrNameLst>
                                          <p:attrName>style.visibility</p:attrName>
                                        </p:attrNameLst>
                                      </p:cBhvr>
                                      <p:to>
                                        <p:strVal val="visible"/>
                                      </p:to>
                                    </p:set>
                                    <p:anim to="" calcmode="lin" valueType="num">
                                      <p:cBhvr>
                                        <p:cTn id="15" dur="1" fill="hold"/>
                                        <p:tgtEl>
                                          <p:spTgt spid="5125">
                                            <p:txEl>
                                              <p:pRg st="0" end="0"/>
                                            </p:txEl>
                                          </p:spTgt>
                                        </p:tgtEl>
                                        <p:attrNameLst>
                                          <p:attrName/>
                                        </p:attrNameLst>
                                      </p:cBhvr>
                                    </p:anim>
                                  </p:childTnLst>
                                </p:cTn>
                              </p:par>
                            </p:childTnLst>
                          </p:cTn>
                        </p:par>
                        <p:par>
                          <p:cTn id="16" fill="hold">
                            <p:stCondLst>
                              <p:cond delay="0"/>
                            </p:stCondLst>
                            <p:childTnLst>
                              <p:par>
                                <p:cTn id="17" presetID="24" presetClass="entr" presetSubtype="0" fill="hold" grpId="0" nodeType="afterEffect">
                                  <p:stCondLst>
                                    <p:cond delay="0"/>
                                  </p:stCondLst>
                                  <p:childTnLst>
                                    <p:set>
                                      <p:cBhvr>
                                        <p:cTn id="18" dur="1" fill="hold">
                                          <p:stCondLst>
                                            <p:cond delay="0"/>
                                          </p:stCondLst>
                                        </p:cTn>
                                        <p:tgtEl>
                                          <p:spTgt spid="5125">
                                            <p:txEl>
                                              <p:pRg st="1" end="1"/>
                                            </p:txEl>
                                          </p:spTgt>
                                        </p:tgtEl>
                                        <p:attrNameLst>
                                          <p:attrName>style.visibility</p:attrName>
                                        </p:attrNameLst>
                                      </p:cBhvr>
                                      <p:to>
                                        <p:strVal val="visible"/>
                                      </p:to>
                                    </p:set>
                                    <p:anim to="" calcmode="lin" valueType="num">
                                      <p:cBhvr>
                                        <p:cTn id="19" dur="1" fill="hold"/>
                                        <p:tgtEl>
                                          <p:spTgt spid="5125">
                                            <p:txEl>
                                              <p:pRg st="1" end="1"/>
                                            </p:txEl>
                                          </p:spTgt>
                                        </p:tgtEl>
                                        <p:attrNameLst>
                                          <p:attrName/>
                                        </p:attrNameLst>
                                      </p:cBhvr>
                                    </p:anim>
                                  </p:childTnLst>
                                </p:cTn>
                              </p:par>
                            </p:childTnLst>
                          </p:cTn>
                        </p:par>
                        <p:par>
                          <p:cTn id="20" fill="hold">
                            <p:stCondLst>
                              <p:cond delay="0"/>
                            </p:stCondLst>
                            <p:childTnLst>
                              <p:par>
                                <p:cTn id="21" presetID="24" presetClass="entr" presetSubtype="0" fill="hold" grpId="0" nodeType="afterEffect">
                                  <p:stCondLst>
                                    <p:cond delay="0"/>
                                  </p:stCondLst>
                                  <p:childTnLst>
                                    <p:set>
                                      <p:cBhvr>
                                        <p:cTn id="22" dur="1" fill="hold">
                                          <p:stCondLst>
                                            <p:cond delay="0"/>
                                          </p:stCondLst>
                                        </p:cTn>
                                        <p:tgtEl>
                                          <p:spTgt spid="5125">
                                            <p:txEl>
                                              <p:pRg st="2" end="2"/>
                                            </p:txEl>
                                          </p:spTgt>
                                        </p:tgtEl>
                                        <p:attrNameLst>
                                          <p:attrName>style.visibility</p:attrName>
                                        </p:attrNameLst>
                                      </p:cBhvr>
                                      <p:to>
                                        <p:strVal val="visible"/>
                                      </p:to>
                                    </p:set>
                                    <p:anim to="" calcmode="lin" valueType="num">
                                      <p:cBhvr>
                                        <p:cTn id="23" dur="1" fill="hold"/>
                                        <p:tgtEl>
                                          <p:spTgt spid="5125">
                                            <p:txEl>
                                              <p:pRg st="2" end="2"/>
                                            </p:txEl>
                                          </p:spTgt>
                                        </p:tgtEl>
                                        <p:attrNameLst>
                                          <p:attrName/>
                                        </p:attrNameLst>
                                      </p:cBhvr>
                                    </p:anim>
                                  </p:childTnLst>
                                </p:cTn>
                              </p:par>
                            </p:childTnLst>
                          </p:cTn>
                        </p:par>
                        <p:par>
                          <p:cTn id="24" fill="hold">
                            <p:stCondLst>
                              <p:cond delay="0"/>
                            </p:stCondLst>
                            <p:childTnLst>
                              <p:par>
                                <p:cTn id="25" presetID="24" presetClass="entr" presetSubtype="0" fill="hold" grpId="0" nodeType="afterEffect">
                                  <p:stCondLst>
                                    <p:cond delay="0"/>
                                  </p:stCondLst>
                                  <p:childTnLst>
                                    <p:set>
                                      <p:cBhvr>
                                        <p:cTn id="26" dur="1" fill="hold">
                                          <p:stCondLst>
                                            <p:cond delay="0"/>
                                          </p:stCondLst>
                                        </p:cTn>
                                        <p:tgtEl>
                                          <p:spTgt spid="5125">
                                            <p:txEl>
                                              <p:pRg st="3" end="3"/>
                                            </p:txEl>
                                          </p:spTgt>
                                        </p:tgtEl>
                                        <p:attrNameLst>
                                          <p:attrName>style.visibility</p:attrName>
                                        </p:attrNameLst>
                                      </p:cBhvr>
                                      <p:to>
                                        <p:strVal val="visible"/>
                                      </p:to>
                                    </p:set>
                                    <p:anim to="" calcmode="lin" valueType="num">
                                      <p:cBhvr>
                                        <p:cTn id="27" dur="1" fill="hold"/>
                                        <p:tgtEl>
                                          <p:spTgt spid="5125">
                                            <p:txEl>
                                              <p:pRg st="3" end="3"/>
                                            </p:txEl>
                                          </p:spTgt>
                                        </p:tgtEl>
                                        <p:attrNameLst>
                                          <p:attrName/>
                                        </p:attrNameLst>
                                      </p:cBhvr>
                                    </p:anim>
                                  </p:childTnLst>
                                </p:cTn>
                              </p:par>
                            </p:childTnLst>
                          </p:cTn>
                        </p:par>
                        <p:par>
                          <p:cTn id="28" fill="hold">
                            <p:stCondLst>
                              <p:cond delay="0"/>
                            </p:stCondLst>
                            <p:childTnLst>
                              <p:par>
                                <p:cTn id="29" presetID="24" presetClass="entr" presetSubtype="0" fill="hold" grpId="0" nodeType="afterEffect">
                                  <p:stCondLst>
                                    <p:cond delay="0"/>
                                  </p:stCondLst>
                                  <p:childTnLst>
                                    <p:set>
                                      <p:cBhvr>
                                        <p:cTn id="30" dur="1" fill="hold">
                                          <p:stCondLst>
                                            <p:cond delay="0"/>
                                          </p:stCondLst>
                                        </p:cTn>
                                        <p:tgtEl>
                                          <p:spTgt spid="5125">
                                            <p:txEl>
                                              <p:pRg st="4" end="4"/>
                                            </p:txEl>
                                          </p:spTgt>
                                        </p:tgtEl>
                                        <p:attrNameLst>
                                          <p:attrName>style.visibility</p:attrName>
                                        </p:attrNameLst>
                                      </p:cBhvr>
                                      <p:to>
                                        <p:strVal val="visible"/>
                                      </p:to>
                                    </p:set>
                                    <p:anim to="" calcmode="lin" valueType="num">
                                      <p:cBhvr>
                                        <p:cTn id="31" dur="1" fill="hold"/>
                                        <p:tgtEl>
                                          <p:spTgt spid="5125">
                                            <p:txEl>
                                              <p:pRg st="4" end="4"/>
                                            </p:txEl>
                                          </p:spTgt>
                                        </p:tgtEl>
                                        <p:attrNameLst>
                                          <p:attrName/>
                                        </p:attrNameLst>
                                      </p:cBhvr>
                                    </p:anim>
                                  </p:childTnLst>
                                </p:cTn>
                              </p:par>
                            </p:childTnLst>
                          </p:cTn>
                        </p:par>
                        <p:par>
                          <p:cTn id="32" fill="hold">
                            <p:stCondLst>
                              <p:cond delay="0"/>
                            </p:stCondLst>
                            <p:childTnLst>
                              <p:par>
                                <p:cTn id="33" presetID="24" presetClass="entr" presetSubtype="0" fill="hold" grpId="0" nodeType="afterEffect">
                                  <p:stCondLst>
                                    <p:cond delay="0"/>
                                  </p:stCondLst>
                                  <p:childTnLst>
                                    <p:set>
                                      <p:cBhvr>
                                        <p:cTn id="34" dur="1" fill="hold">
                                          <p:stCondLst>
                                            <p:cond delay="0"/>
                                          </p:stCondLst>
                                        </p:cTn>
                                        <p:tgtEl>
                                          <p:spTgt spid="5125">
                                            <p:txEl>
                                              <p:pRg st="5" end="5"/>
                                            </p:txEl>
                                          </p:spTgt>
                                        </p:tgtEl>
                                        <p:attrNameLst>
                                          <p:attrName>style.visibility</p:attrName>
                                        </p:attrNameLst>
                                      </p:cBhvr>
                                      <p:to>
                                        <p:strVal val="visible"/>
                                      </p:to>
                                    </p:set>
                                    <p:anim to="" calcmode="lin" valueType="num">
                                      <p:cBhvr>
                                        <p:cTn id="35" dur="1" fill="hold"/>
                                        <p:tgtEl>
                                          <p:spTgt spid="5125">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P spid="5125"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p:txBody>
          <a:bodyPr/>
          <a:lstStyle/>
          <a:p>
            <a:pPr eaLnBrk="1" hangingPunct="1"/>
            <a:r>
              <a:rPr lang="en-US" smtClean="0"/>
              <a:t>Claim of Equitable Interest</a:t>
            </a:r>
          </a:p>
        </p:txBody>
      </p:sp>
      <p:sp>
        <p:nvSpPr>
          <p:cNvPr id="6148" name="Text Box 5"/>
          <p:cNvSpPr>
            <a:spLocks noGrp="1" noChangeArrowheads="1"/>
          </p:cNvSpPr>
          <p:nvPr>
            <p:ph idx="1"/>
          </p:nvPr>
        </p:nvSpPr>
        <p:spPr>
          <a:xfrm>
            <a:off x="533400" y="2057400"/>
            <a:ext cx="7620000" cy="2743200"/>
          </a:xfrm>
          <a:solidFill>
            <a:srgbClr val="FFFFFF"/>
          </a:solidFill>
          <a:ln>
            <a:solidFill>
              <a:srgbClr val="000000"/>
            </a:solidFill>
          </a:ln>
        </p:spPr>
        <p:txBody>
          <a:bodyPr/>
          <a:lstStyle/>
          <a:p>
            <a:pPr>
              <a:spcBef>
                <a:spcPct val="0"/>
              </a:spcBef>
              <a:buFontTx/>
              <a:buNone/>
            </a:pPr>
            <a:r>
              <a:rPr lang="en-US" sz="2400" b="1" smtClean="0">
                <a:solidFill>
                  <a:srgbClr val="000000"/>
                </a:solidFill>
                <a:latin typeface="Courier New" pitchFamily="49" charset="0"/>
              </a:rPr>
              <a:t>	</a:t>
            </a:r>
            <a:r>
              <a:rPr lang="en-US" sz="2800" b="1" smtClean="0">
                <a:solidFill>
                  <a:srgbClr val="000000"/>
                </a:solidFill>
                <a:latin typeface="Courier New" pitchFamily="49" charset="0"/>
              </a:rPr>
              <a:t>If the Tenant complies with the lease, Tenant may purchase the property at appraised market value and one-third of Tenant’s rental payments will be applied to the purchase price.</a:t>
            </a:r>
          </a:p>
        </p:txBody>
      </p:sp>
      <p:sp>
        <p:nvSpPr>
          <p:cNvPr id="6146" name="Slide Number Placeholder 5"/>
          <p:cNvSpPr>
            <a:spLocks noGrp="1"/>
          </p:cNvSpPr>
          <p:nvPr>
            <p:ph type="sldNum" sz="quarter" idx="12"/>
          </p:nvPr>
        </p:nvSpPr>
        <p:spPr>
          <a:noFill/>
        </p:spPr>
        <p:txBody>
          <a:bodyPr/>
          <a:lstStyle/>
          <a:p>
            <a:fld id="{59D16DD6-D4AE-44D1-86C5-0C59BFA40B98}" type="slidenum">
              <a:rPr lang="en-US" smtClean="0"/>
              <a:pPr/>
              <a:t>7</a:t>
            </a:fld>
            <a:endParaRPr lang="en-US" smtClean="0"/>
          </a:p>
        </p:txBody>
      </p:sp>
    </p:spTree>
    <p:extLst>
      <p:ext uri="{BB962C8B-B14F-4D97-AF65-F5344CB8AC3E}">
        <p14:creationId xmlns:p14="http://schemas.microsoft.com/office/powerpoint/2010/main" xmlns="" val="23593317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4" name="Rectangle 4"/>
          <p:cNvSpPr>
            <a:spLocks noGrp="1" noChangeArrowheads="1"/>
          </p:cNvSpPr>
          <p:nvPr>
            <p:ph type="title"/>
          </p:nvPr>
        </p:nvSpPr>
        <p:spPr/>
        <p:txBody>
          <a:bodyPr/>
          <a:lstStyle/>
          <a:p>
            <a:pPr eaLnBrk="1" hangingPunct="1"/>
            <a:r>
              <a:rPr lang="en-US" dirty="0" smtClean="0">
                <a:solidFill>
                  <a:schemeClr val="tx1"/>
                </a:solidFill>
              </a:rPr>
              <a:t>Domestic Tenancy</a:t>
            </a:r>
          </a:p>
        </p:txBody>
      </p:sp>
      <p:sp>
        <p:nvSpPr>
          <p:cNvPr id="7170" name="Slide Number Placeholder 5"/>
          <p:cNvSpPr>
            <a:spLocks noGrp="1"/>
          </p:cNvSpPr>
          <p:nvPr>
            <p:ph type="sldNum" sz="quarter" idx="12"/>
          </p:nvPr>
        </p:nvSpPr>
        <p:spPr>
          <a:noFill/>
        </p:spPr>
        <p:txBody>
          <a:bodyPr/>
          <a:lstStyle/>
          <a:p>
            <a:fld id="{FF81BACA-1EF4-416E-B1ED-1D655A3E6F7B}" type="slidenum">
              <a:rPr lang="en-US" smtClean="0">
                <a:solidFill>
                  <a:srgbClr val="000000"/>
                </a:solidFill>
              </a:rPr>
              <a:pPr/>
              <a:t>8</a:t>
            </a:fld>
            <a:endParaRPr lang="en-US" smtClean="0">
              <a:solidFill>
                <a:srgbClr val="000000"/>
              </a:solidFill>
            </a:endParaRPr>
          </a:p>
        </p:txBody>
      </p:sp>
      <p:sp>
        <p:nvSpPr>
          <p:cNvPr id="107522" name="Text Box 2"/>
          <p:cNvSpPr txBox="1">
            <a:spLocks noChangeArrowheads="1"/>
          </p:cNvSpPr>
          <p:nvPr/>
        </p:nvSpPr>
        <p:spPr bwMode="auto">
          <a:xfrm>
            <a:off x="914400" y="1905000"/>
            <a:ext cx="7391400" cy="1828800"/>
          </a:xfrm>
          <a:prstGeom prst="rect">
            <a:avLst/>
          </a:prstGeom>
          <a:solidFill>
            <a:schemeClr val="bg1"/>
          </a:solidFill>
          <a:ln w="0">
            <a:noFill/>
            <a:miter lim="800000"/>
            <a:headEnd/>
            <a:tailEnd/>
          </a:ln>
        </p:spPr>
        <p:txBody>
          <a:bodyPr/>
          <a:lstStyle/>
          <a:p>
            <a:pPr eaLnBrk="0" hangingPunct="0"/>
            <a:r>
              <a:rPr lang="en-US" sz="2800" dirty="0"/>
              <a:t>Angelina is fed up with Brad’s stuff all over the place and tells him to move out of her house.  He refuses and stops paying the mortgage.  She sues to evict. </a:t>
            </a:r>
            <a:endParaRPr lang="en-US" sz="2800" dirty="0">
              <a:latin typeface="Palatino Linotype" pitchFamily="18" charset="0"/>
            </a:endParaRPr>
          </a:p>
        </p:txBody>
      </p:sp>
      <p:sp>
        <p:nvSpPr>
          <p:cNvPr id="107523" name="Text Box 3"/>
          <p:cNvSpPr txBox="1">
            <a:spLocks noChangeArrowheads="1"/>
          </p:cNvSpPr>
          <p:nvPr/>
        </p:nvSpPr>
        <p:spPr bwMode="auto">
          <a:xfrm>
            <a:off x="914400" y="4191000"/>
            <a:ext cx="7467600" cy="1447800"/>
          </a:xfrm>
          <a:prstGeom prst="rect">
            <a:avLst/>
          </a:prstGeom>
          <a:solidFill>
            <a:schemeClr val="bg1"/>
          </a:solidFill>
          <a:ln w="0">
            <a:noFill/>
            <a:miter lim="800000"/>
            <a:headEnd/>
            <a:tailEnd/>
          </a:ln>
        </p:spPr>
        <p:txBody>
          <a:bodyPr/>
          <a:lstStyle/>
          <a:p>
            <a:pPr eaLnBrk="0" hangingPunct="0"/>
            <a:r>
              <a:rPr lang="en-US" sz="2800" dirty="0" smtClean="0"/>
              <a:t>Common Answer: </a:t>
            </a:r>
            <a:r>
              <a:rPr lang="en-US" sz="2800" i="1" dirty="0" smtClean="0"/>
              <a:t>“There </a:t>
            </a:r>
            <a:r>
              <a:rPr lang="en-US" sz="2800" i="1" dirty="0"/>
              <a:t>is no evidence of a LL-T relationship here, so Chapter 83 and summary procedure are not available. . </a:t>
            </a:r>
            <a:r>
              <a:rPr lang="en-US" sz="2800" i="1" dirty="0" smtClean="0"/>
              <a:t>.”</a:t>
            </a:r>
            <a:endParaRPr lang="en-US" sz="2800" i="1" dirty="0">
              <a:latin typeface="Palatino Linotype" pitchFamily="18" charset="0"/>
            </a:endParaRPr>
          </a:p>
        </p:txBody>
      </p:sp>
    </p:spTree>
    <p:extLst>
      <p:ext uri="{BB962C8B-B14F-4D97-AF65-F5344CB8AC3E}">
        <p14:creationId xmlns:p14="http://schemas.microsoft.com/office/powerpoint/2010/main" xmlns="" val="8130945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withEffect">
                                  <p:stCondLst>
                                    <p:cond delay="0"/>
                                  </p:stCondLst>
                                  <p:childTnLst>
                                    <p:set>
                                      <p:cBhvr>
                                        <p:cTn id="6" dur="1" fill="hold">
                                          <p:stCondLst>
                                            <p:cond delay="0"/>
                                          </p:stCondLst>
                                        </p:cTn>
                                        <p:tgtEl>
                                          <p:spTgt spid="7174"/>
                                        </p:tgtEl>
                                        <p:attrNameLst>
                                          <p:attrName>style.visibility</p:attrName>
                                        </p:attrNameLst>
                                      </p:cBhvr>
                                      <p:to>
                                        <p:strVal val="visible"/>
                                      </p:to>
                                    </p:set>
                                    <p:anim to="" calcmode="lin" valueType="num">
                                      <p:cBhvr>
                                        <p:cTn id="7" dur="1" fill="hold"/>
                                        <p:tgtEl>
                                          <p:spTgt spid="7174"/>
                                        </p:tgtEl>
                                        <p:attrNameLst>
                                          <p:attrName/>
                                        </p:attrNameLst>
                                      </p:cBhvr>
                                    </p:anim>
                                  </p:childTnLst>
                                </p:cTn>
                              </p:par>
                              <p:par>
                                <p:cTn id="8" presetID="53" presetClass="entr" presetSubtype="0" fill="hold" grpId="0" nodeType="withEffect">
                                  <p:stCondLst>
                                    <p:cond delay="0"/>
                                  </p:stCondLst>
                                  <p:childTnLst>
                                    <p:set>
                                      <p:cBhvr>
                                        <p:cTn id="9" dur="1" fill="hold">
                                          <p:stCondLst>
                                            <p:cond delay="0"/>
                                          </p:stCondLst>
                                        </p:cTn>
                                        <p:tgtEl>
                                          <p:spTgt spid="107522"/>
                                        </p:tgtEl>
                                        <p:attrNameLst>
                                          <p:attrName>style.visibility</p:attrName>
                                        </p:attrNameLst>
                                      </p:cBhvr>
                                      <p:to>
                                        <p:strVal val="visible"/>
                                      </p:to>
                                    </p:set>
                                    <p:anim calcmode="lin" valueType="num">
                                      <p:cBhvr>
                                        <p:cTn id="10" dur="500" fill="hold"/>
                                        <p:tgtEl>
                                          <p:spTgt spid="107522"/>
                                        </p:tgtEl>
                                        <p:attrNameLst>
                                          <p:attrName>ppt_w</p:attrName>
                                        </p:attrNameLst>
                                      </p:cBhvr>
                                      <p:tavLst>
                                        <p:tav tm="0">
                                          <p:val>
                                            <p:fltVal val="0"/>
                                          </p:val>
                                        </p:tav>
                                        <p:tav tm="100000">
                                          <p:val>
                                            <p:strVal val="#ppt_w"/>
                                          </p:val>
                                        </p:tav>
                                      </p:tavLst>
                                    </p:anim>
                                    <p:anim calcmode="lin" valueType="num">
                                      <p:cBhvr>
                                        <p:cTn id="11" dur="500" fill="hold"/>
                                        <p:tgtEl>
                                          <p:spTgt spid="107522"/>
                                        </p:tgtEl>
                                        <p:attrNameLst>
                                          <p:attrName>ppt_h</p:attrName>
                                        </p:attrNameLst>
                                      </p:cBhvr>
                                      <p:tavLst>
                                        <p:tav tm="0">
                                          <p:val>
                                            <p:fltVal val="0"/>
                                          </p:val>
                                        </p:tav>
                                        <p:tav tm="100000">
                                          <p:val>
                                            <p:strVal val="#ppt_h"/>
                                          </p:val>
                                        </p:tav>
                                      </p:tavLst>
                                    </p:anim>
                                    <p:animEffect transition="in" filter="fade">
                                      <p:cBhvr>
                                        <p:cTn id="12" dur="500"/>
                                        <p:tgtEl>
                                          <p:spTgt spid="107522"/>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107523"/>
                                        </p:tgtEl>
                                        <p:attrNameLst>
                                          <p:attrName>style.visibility</p:attrName>
                                        </p:attrNameLst>
                                      </p:cBhvr>
                                      <p:to>
                                        <p:strVal val="visible"/>
                                      </p:to>
                                    </p:set>
                                    <p:anim calcmode="lin" valueType="num">
                                      <p:cBhvr>
                                        <p:cTn id="17" dur="500" fill="hold"/>
                                        <p:tgtEl>
                                          <p:spTgt spid="107523"/>
                                        </p:tgtEl>
                                        <p:attrNameLst>
                                          <p:attrName>ppt_w</p:attrName>
                                        </p:attrNameLst>
                                      </p:cBhvr>
                                      <p:tavLst>
                                        <p:tav tm="0">
                                          <p:val>
                                            <p:fltVal val="0"/>
                                          </p:val>
                                        </p:tav>
                                        <p:tav tm="100000">
                                          <p:val>
                                            <p:strVal val="#ppt_w"/>
                                          </p:val>
                                        </p:tav>
                                      </p:tavLst>
                                    </p:anim>
                                    <p:anim calcmode="lin" valueType="num">
                                      <p:cBhvr>
                                        <p:cTn id="18" dur="500" fill="hold"/>
                                        <p:tgtEl>
                                          <p:spTgt spid="107523"/>
                                        </p:tgtEl>
                                        <p:attrNameLst>
                                          <p:attrName>ppt_h</p:attrName>
                                        </p:attrNameLst>
                                      </p:cBhvr>
                                      <p:tavLst>
                                        <p:tav tm="0">
                                          <p:val>
                                            <p:fltVal val="0"/>
                                          </p:val>
                                        </p:tav>
                                        <p:tav tm="100000">
                                          <p:val>
                                            <p:strVal val="#ppt_h"/>
                                          </p:val>
                                        </p:tav>
                                      </p:tavLst>
                                    </p:anim>
                                    <p:animEffect transition="in" filter="fade">
                                      <p:cBhvr>
                                        <p:cTn id="19" dur="500"/>
                                        <p:tgtEl>
                                          <p:spTgt spid="1075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107522" grpId="0" animBg="1"/>
      <p:bldP spid="1075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Rectangle 2"/>
          <p:cNvSpPr>
            <a:spLocks noGrp="1" noChangeArrowheads="1"/>
          </p:cNvSpPr>
          <p:nvPr>
            <p:ph type="title"/>
          </p:nvPr>
        </p:nvSpPr>
        <p:spPr>
          <a:xfrm>
            <a:off x="576263" y="762000"/>
            <a:ext cx="8001000" cy="685800"/>
          </a:xfrm>
          <a:solidFill>
            <a:schemeClr val="bg1">
              <a:alpha val="32001"/>
            </a:schemeClr>
          </a:solidFill>
        </p:spPr>
        <p:txBody>
          <a:bodyPr/>
          <a:lstStyle/>
          <a:p>
            <a:r>
              <a:rPr lang="en-US" dirty="0"/>
              <a:t>§ </a:t>
            </a:r>
            <a:r>
              <a:rPr lang="en-US" dirty="0" smtClean="0"/>
              <a:t>82.42 – Exclusion from County Court Jurisdiction</a:t>
            </a:r>
            <a:r>
              <a:rPr lang="en-US" dirty="0"/>
              <a:t>  </a:t>
            </a:r>
          </a:p>
        </p:txBody>
      </p:sp>
      <p:sp>
        <p:nvSpPr>
          <p:cNvPr id="491523" name="Rectangle 3"/>
          <p:cNvSpPr>
            <a:spLocks noGrp="1" noChangeArrowheads="1"/>
          </p:cNvSpPr>
          <p:nvPr>
            <p:ph idx="1"/>
          </p:nvPr>
        </p:nvSpPr>
        <p:spPr>
          <a:xfrm>
            <a:off x="304800" y="1752600"/>
            <a:ext cx="8534400" cy="4343400"/>
          </a:xfrm>
          <a:solidFill>
            <a:schemeClr val="bg1">
              <a:alpha val="50000"/>
            </a:schemeClr>
          </a:solidFill>
          <a:ln w="25400">
            <a:solidFill>
              <a:schemeClr val="tx1"/>
            </a:solidFill>
          </a:ln>
        </p:spPr>
        <p:txBody>
          <a:bodyPr lIns="365760" tIns="365760" rIns="365760" bIns="365760"/>
          <a:lstStyle/>
          <a:p>
            <a:pPr marL="0" marR="0" indent="0">
              <a:spcBef>
                <a:spcPts val="0"/>
              </a:spcBef>
              <a:spcAft>
                <a:spcPts val="600"/>
              </a:spcAft>
              <a:buNone/>
            </a:pPr>
            <a:r>
              <a:rPr lang="en-US" dirty="0" smtClean="0">
                <a:latin typeface="+mj-lt"/>
                <a:ea typeface="Times New Roman"/>
                <a:cs typeface="NewCenturySchlbkLTStd-Roman"/>
              </a:rPr>
              <a:t>Residential eviction does not apply to </a:t>
            </a:r>
          </a:p>
          <a:p>
            <a:pPr marL="438150" lvl="1" indent="0">
              <a:spcBef>
                <a:spcPts val="0"/>
              </a:spcBef>
              <a:spcAft>
                <a:spcPts val="600"/>
              </a:spcAft>
              <a:buNone/>
            </a:pPr>
            <a:r>
              <a:rPr lang="en-US" sz="3000" dirty="0" smtClean="0">
                <a:latin typeface="+mj-lt"/>
                <a:ea typeface="Times New Roman"/>
                <a:cs typeface="NewCenturySchlbkLTStd-Roman"/>
              </a:rPr>
              <a:t>(2</a:t>
            </a:r>
            <a:r>
              <a:rPr lang="en-US" sz="3000" dirty="0">
                <a:latin typeface="+mj-lt"/>
                <a:ea typeface="Times New Roman"/>
                <a:cs typeface="NewCenturySchlbkLTStd-Roman"/>
              </a:rPr>
              <a:t>) Occupancy under a contract of sale of a dwelling </a:t>
            </a:r>
            <a:r>
              <a:rPr lang="en-US" sz="3000" dirty="0" smtClean="0">
                <a:latin typeface="+mj-lt"/>
                <a:ea typeface="Times New Roman"/>
                <a:cs typeface="NewCenturySchlbkLTStd-Roman"/>
              </a:rPr>
              <a:t>unit. . . [where] the </a:t>
            </a:r>
            <a:r>
              <a:rPr lang="en-US" sz="3000" dirty="0">
                <a:latin typeface="+mj-lt"/>
                <a:ea typeface="Times New Roman"/>
                <a:cs typeface="NewCenturySchlbkLTStd-Roman"/>
              </a:rPr>
              <a:t>buyer has paid at least 12 months</a:t>
            </a:r>
            <a:r>
              <a:rPr lang="en-US" sz="3000" dirty="0">
                <a:latin typeface="+mj-lt"/>
                <a:ea typeface="Times New Roman"/>
                <a:cs typeface="NewCenturySchlbkLTStd-Roman+20"/>
              </a:rPr>
              <a:t>’ </a:t>
            </a:r>
            <a:r>
              <a:rPr lang="en-US" sz="3000" dirty="0">
                <a:latin typeface="+mj-lt"/>
                <a:ea typeface="Times New Roman"/>
                <a:cs typeface="NewCenturySchlbkLTStd-Roman"/>
              </a:rPr>
              <a:t>rent </a:t>
            </a:r>
            <a:r>
              <a:rPr lang="en-US" sz="3000" dirty="0" smtClean="0">
                <a:latin typeface="+mj-lt"/>
                <a:ea typeface="Times New Roman"/>
                <a:cs typeface="NewCenturySchlbkLTStd-Roman"/>
              </a:rPr>
              <a:t>or. . . at </a:t>
            </a:r>
            <a:r>
              <a:rPr lang="en-US" sz="3000" dirty="0">
                <a:latin typeface="+mj-lt"/>
                <a:ea typeface="Times New Roman"/>
                <a:cs typeface="NewCenturySchlbkLTStd-Roman"/>
              </a:rPr>
              <a:t>least 1 month</a:t>
            </a:r>
            <a:r>
              <a:rPr lang="en-US" sz="3000" dirty="0">
                <a:latin typeface="+mj-lt"/>
                <a:ea typeface="Times New Roman"/>
                <a:cs typeface="NewCenturySchlbkLTStd-Roman+20"/>
              </a:rPr>
              <a:t>’</a:t>
            </a:r>
            <a:r>
              <a:rPr lang="en-US" sz="3000" dirty="0">
                <a:latin typeface="+mj-lt"/>
                <a:ea typeface="Times New Roman"/>
                <a:cs typeface="NewCenturySchlbkLTStd-Roman"/>
              </a:rPr>
              <a:t>s rent and a deposit of at least 5 percent of the purchase price of the property.</a:t>
            </a:r>
            <a:endParaRPr lang="en-US" sz="3000" dirty="0">
              <a:effectLst/>
              <a:latin typeface="+mj-lt"/>
              <a:ea typeface="Times New Roman"/>
            </a:endParaRPr>
          </a:p>
        </p:txBody>
      </p:sp>
      <p:sp>
        <p:nvSpPr>
          <p:cNvPr id="4" name="Slide Number Placeholder 5"/>
          <p:cNvSpPr>
            <a:spLocks noGrp="1"/>
          </p:cNvSpPr>
          <p:nvPr>
            <p:ph type="sldNum" sz="quarter" idx="12"/>
          </p:nvPr>
        </p:nvSpPr>
        <p:spPr/>
        <p:txBody>
          <a:bodyPr/>
          <a:lstStyle/>
          <a:p>
            <a:fld id="{E268673D-E573-4A30-98F3-25DF0FAD8DB5}" type="slidenum">
              <a:rPr lang="en-US"/>
              <a:pPr/>
              <a:t>9</a:t>
            </a:fld>
            <a:endParaRPr lang="en-US" dirty="0"/>
          </a:p>
        </p:txBody>
      </p:sp>
    </p:spTree>
    <p:extLst>
      <p:ext uri="{BB962C8B-B14F-4D97-AF65-F5344CB8AC3E}">
        <p14:creationId xmlns:p14="http://schemas.microsoft.com/office/powerpoint/2010/main" xmlns="" val="146775450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2_Profile">
  <a:themeElements>
    <a:clrScheme name="1_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1_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Palatino Linotype"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Palatino Linotype" pitchFamily="18" charset="0"/>
          </a:defRPr>
        </a:defPPr>
      </a:lstStyle>
    </a:lnDef>
  </a:objectDefaults>
  <a:extraClrSchemeLst>
    <a:extraClrScheme>
      <a:clrScheme name="1_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1_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1_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1_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1_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1_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1_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1_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1_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8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0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3787</TotalTime>
  <Words>1564</Words>
  <Application>Microsoft Office PowerPoint</Application>
  <PresentationFormat>On-screen Show (4:3)</PresentationFormat>
  <Paragraphs>307</Paragraphs>
  <Slides>37</Slides>
  <Notes>27</Notes>
  <HiddenSlides>0</HiddenSlides>
  <MMClips>0</MMClips>
  <ScaleCrop>false</ScaleCrop>
  <HeadingPairs>
    <vt:vector size="4" baseType="variant">
      <vt:variant>
        <vt:lpstr>Theme</vt:lpstr>
      </vt:variant>
      <vt:variant>
        <vt:i4>3</vt:i4>
      </vt:variant>
      <vt:variant>
        <vt:lpstr>Slide Titles</vt:lpstr>
      </vt:variant>
      <vt:variant>
        <vt:i4>37</vt:i4>
      </vt:variant>
    </vt:vector>
  </HeadingPairs>
  <TitlesOfParts>
    <vt:vector size="40" baseType="lpstr">
      <vt:lpstr>2_Profile</vt:lpstr>
      <vt:lpstr>8_Profile</vt:lpstr>
      <vt:lpstr>10_Profile</vt:lpstr>
      <vt:lpstr>Florida Residential  Landlord-Tenant Law</vt:lpstr>
      <vt:lpstr>Commencing the Eviction Action</vt:lpstr>
      <vt:lpstr>Residential Eviction Costs</vt:lpstr>
      <vt:lpstr>Expediting Resolution</vt:lpstr>
      <vt:lpstr>Most Common Situations</vt:lpstr>
      <vt:lpstr>Challenge to Jurisdiction</vt:lpstr>
      <vt:lpstr>Claim of Equitable Interest</vt:lpstr>
      <vt:lpstr>Domestic Tenancy</vt:lpstr>
      <vt:lpstr>§ 82.42 – Exclusion from County Court Jurisdiction  </vt:lpstr>
      <vt:lpstr>§ 34.011   </vt:lpstr>
      <vt:lpstr>§ 26.012   </vt:lpstr>
      <vt:lpstr>Tenant Letters</vt:lpstr>
      <vt:lpstr>§ 83.60 – Waiver of Defenses </vt:lpstr>
      <vt:lpstr>Motion to Determine Rent</vt:lpstr>
      <vt:lpstr>Defense of Payment</vt:lpstr>
      <vt:lpstr>Motion to Dismiss</vt:lpstr>
      <vt:lpstr>Prior Views of Deficiencies</vt:lpstr>
      <vt:lpstr>    Judicial Response</vt:lpstr>
      <vt:lpstr>Partial Deposit</vt:lpstr>
      <vt:lpstr>Scheduling the Trial</vt:lpstr>
      <vt:lpstr>Slide 21</vt:lpstr>
      <vt:lpstr>Conflict Resolution</vt:lpstr>
      <vt:lpstr>Settling the Eviction Case </vt:lpstr>
      <vt:lpstr>Conducting the Hearing</vt:lpstr>
      <vt:lpstr>Slide 25</vt:lpstr>
      <vt:lpstr>Condominium Assn. Eviction</vt:lpstr>
      <vt:lpstr>The Sunset of Federal Protection</vt:lpstr>
      <vt:lpstr>Defenses to Eviction</vt:lpstr>
      <vt:lpstr>Mobile Home Evictions</vt:lpstr>
      <vt:lpstr>Judgment for Possession</vt:lpstr>
      <vt:lpstr>Service of the Writ </vt:lpstr>
      <vt:lpstr>Staying the Writ</vt:lpstr>
      <vt:lpstr>Disbursement from Registry</vt:lpstr>
      <vt:lpstr>Security Deposit</vt:lpstr>
      <vt:lpstr>Eviction Damages</vt:lpstr>
      <vt:lpstr>Attorney’s Fees</vt:lpstr>
      <vt:lpstr>Slide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d_silverman</dc:creator>
  <cp:lastModifiedBy>d_silverman</cp:lastModifiedBy>
  <cp:revision>135</cp:revision>
  <dcterms:created xsi:type="dcterms:W3CDTF">2009-03-24T06:33:12Z</dcterms:created>
  <dcterms:modified xsi:type="dcterms:W3CDTF">2015-01-29T01:34:03Z</dcterms:modified>
</cp:coreProperties>
</file>